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386" r:id="rId2"/>
    <p:sldId id="387" r:id="rId3"/>
    <p:sldId id="362" r:id="rId4"/>
    <p:sldId id="257" r:id="rId5"/>
    <p:sldId id="258" r:id="rId6"/>
    <p:sldId id="259" r:id="rId7"/>
    <p:sldId id="276" r:id="rId8"/>
    <p:sldId id="277" r:id="rId9"/>
    <p:sldId id="270" r:id="rId10"/>
    <p:sldId id="271" r:id="rId11"/>
    <p:sldId id="272" r:id="rId12"/>
    <p:sldId id="273" r:id="rId13"/>
    <p:sldId id="260" r:id="rId14"/>
    <p:sldId id="261" r:id="rId15"/>
    <p:sldId id="262" r:id="rId16"/>
    <p:sldId id="384" r:id="rId17"/>
    <p:sldId id="385" r:id="rId18"/>
    <p:sldId id="265" r:id="rId19"/>
    <p:sldId id="266" r:id="rId20"/>
    <p:sldId id="267" r:id="rId21"/>
    <p:sldId id="291" r:id="rId22"/>
    <p:sldId id="292" r:id="rId23"/>
    <p:sldId id="293" r:id="rId24"/>
    <p:sldId id="294" r:id="rId25"/>
    <p:sldId id="268" r:id="rId26"/>
    <p:sldId id="269" r:id="rId27"/>
    <p:sldId id="278" r:id="rId28"/>
    <p:sldId id="279" r:id="rId29"/>
    <p:sldId id="280" r:id="rId30"/>
    <p:sldId id="281" r:id="rId31"/>
    <p:sldId id="282" r:id="rId32"/>
    <p:sldId id="289" r:id="rId33"/>
    <p:sldId id="287" r:id="rId34"/>
    <p:sldId id="288" r:id="rId35"/>
    <p:sldId id="290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5" r:id="rId44"/>
    <p:sldId id="304" r:id="rId45"/>
    <p:sldId id="307" r:id="rId46"/>
    <p:sldId id="303" r:id="rId47"/>
    <p:sldId id="306" r:id="rId48"/>
    <p:sldId id="308" r:id="rId49"/>
    <p:sldId id="309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51" r:id="rId70"/>
    <p:sldId id="345" r:id="rId71"/>
    <p:sldId id="346" r:id="rId72"/>
    <p:sldId id="347" r:id="rId73"/>
    <p:sldId id="348" r:id="rId74"/>
    <p:sldId id="349" r:id="rId75"/>
    <p:sldId id="350" r:id="rId76"/>
    <p:sldId id="330" r:id="rId77"/>
    <p:sldId id="388" r:id="rId78"/>
    <p:sldId id="339" r:id="rId79"/>
    <p:sldId id="338" r:id="rId80"/>
    <p:sldId id="340" r:id="rId81"/>
    <p:sldId id="341" r:id="rId82"/>
    <p:sldId id="342" r:id="rId83"/>
    <p:sldId id="343" r:id="rId84"/>
    <p:sldId id="363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89" r:id="rId95"/>
    <p:sldId id="364" r:id="rId96"/>
    <p:sldId id="365" r:id="rId97"/>
    <p:sldId id="367" r:id="rId98"/>
    <p:sldId id="366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83" r:id="rId110"/>
    <p:sldId id="378" r:id="rId111"/>
    <p:sldId id="379" r:id="rId112"/>
    <p:sldId id="380" r:id="rId113"/>
    <p:sldId id="381" r:id="rId114"/>
    <p:sldId id="382" r:id="rId115"/>
  </p:sldIdLst>
  <p:sldSz cx="9144000" cy="5143500" type="screen16x9"/>
  <p:notesSz cx="6797675" cy="99282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3" autoAdjust="0"/>
    <p:restoredTop sz="91819" autoAdjust="0"/>
  </p:normalViewPr>
  <p:slideViewPr>
    <p:cSldViewPr>
      <p:cViewPr>
        <p:scale>
          <a:sx n="75" d="100"/>
          <a:sy n="75" d="100"/>
        </p:scale>
        <p:origin x="-972" y="-1044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B323E-2145-48DB-921B-A6C2EDB01A2E}" type="datetimeFigureOut">
              <a:rPr lang="nl-NL" smtClean="0"/>
              <a:t>5-3-2015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17B0-D7AB-49F6-B8D6-D08811CF1643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8292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98DE3-02A8-45D3-8D78-54E46AB6FBC4}" type="datetimeFigureOut">
              <a:rPr lang="nl-NL" smtClean="0"/>
              <a:t>5-3-2015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8A9CF-6DCC-494C-89EF-19542FEBD4AA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384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84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53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534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465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739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84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9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0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19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33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1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9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293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16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42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44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66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29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124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87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26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07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21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59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73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64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39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976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6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5823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86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40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25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16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51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87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38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49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38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386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780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841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45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59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322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7190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78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79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198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428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3174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777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50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40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69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780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79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5347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89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90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91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5347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92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93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94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15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95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287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96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7656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97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6526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A4B-17C3-4BE0-9D0A-08E1B6014C7F}" type="slidenum">
              <a:rPr lang="nl-NL" smtClean="0">
                <a:solidFill>
                  <a:prstClr val="black"/>
                </a:solidFill>
              </a:rPr>
              <a:pPr/>
              <a:t>98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6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5-3-2015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2.jpeg"/><Relationship Id="rId7" Type="http://schemas.openxmlformats.org/officeDocument/2006/relationships/image" Target="../media/image75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64.jpeg"/><Relationship Id="rId4" Type="http://schemas.openxmlformats.org/officeDocument/2006/relationships/image" Target="../media/image7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hyperlink" Target="http://www.youtube.com/watch?v=6ADTh6E1D0I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1.jpeg"/><Relationship Id="rId7" Type="http://schemas.openxmlformats.org/officeDocument/2006/relationships/hyperlink" Target="http://www.youtube.com/watch?v=_jUAPJW4zZA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hyperlink" Target="http://www.youtube.com/watch?v=e_rh3zBtv2c&amp;t=0m20s" TargetMode="External"/><Relationship Id="rId4" Type="http://schemas.openxmlformats.org/officeDocument/2006/relationships/image" Target="../media/image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0D61JxMrVlg&amp;t=2m57s" TargetMode="External"/><Relationship Id="rId5" Type="http://schemas.openxmlformats.org/officeDocument/2006/relationships/hyperlink" Target="http://www.youtube.com/watch?v=xX7s_px1ED4&amp;t=1m34s" TargetMode="External"/><Relationship Id="rId4" Type="http://schemas.openxmlformats.org/officeDocument/2006/relationships/hyperlink" Target="http://www.youtube.com/watch?v=XxifNJChWZ0&amp;t=2m25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31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hyperlink" Target="http://www.google.nl/url?sa=i&amp;rct=j&amp;q=&amp;esrc=s&amp;frm=1&amp;source=images&amp;cd=&amp;cad=rja&amp;docid=NalR0glIxfqpyM&amp;tbnid=EMfQbQD7IVzgDM:&amp;ved=0CAUQjRw&amp;url=http://www.crunchbase.com/company/facebook&amp;ei=qCHyUqTMAYTT0QXUhIHIAQ&amp;bvm=bv.60799247,d.bGQ&amp;psig=AFQjCNFRIqFNreVjeHiFXRV_dzwvvzDFkw&amp;ust=1391686434785875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hyperlink" Target="//upload.wikimedia.org/wikipedia/commons/d/d0/Treinkaping_bij_De_Punt_-_929-2101.jpg" TargetMode="External"/><Relationship Id="rId4" Type="http://schemas.openxmlformats.org/officeDocument/2006/relationships/image" Target="../media/image5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3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3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3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3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s://www.youtube.com/watch?v=jyfSqLq55jU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s://www.youtube.com/watch?v=jyfSqLq55jU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Welke van de twee is allochtoon?</a:t>
            </a: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6146" name="Picture 2" descr="http://www.roelindeboot.nl/wp-content/uploads/2013/05/dutch-king-willem-alexander-with-wife-maxima-and-animal-pe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88862"/>
            <a:ext cx="5508222" cy="33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Identiteit</a:t>
            </a:r>
            <a:r>
              <a:rPr lang="nl-NL" sz="2000" dirty="0" smtClean="0">
                <a:solidFill>
                  <a:schemeClr val="bg1"/>
                </a:solidFill>
              </a:rPr>
              <a:t>: hoe je je kleedt, gedraagt en wat je mooi en belangrijk vindt.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tatic1.ad.nl/static/photo/2012/17/16/13/20121221000328/media_xll_14643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82" y="1275606"/>
            <a:ext cx="48577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9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2530" name="Picture 2" descr="https://mail-attachment.googleusercontent.com/attachment/u/0/?saduie=AG9B_P-fo8LCdPsErbK8YYIEu0ZL&amp;attid=0.1&amp;disp=emb&amp;view=att&amp;th=13fbdb6bedb7349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1511"/>
            <a:ext cx="6984776" cy="228850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3568" y="141480"/>
            <a:ext cx="431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Communicatie en </a:t>
            </a:r>
            <a:r>
              <a:rPr lang="nl-NL" u="sng" dirty="0" smtClean="0">
                <a:solidFill>
                  <a:schemeClr val="bg1"/>
                </a:solidFill>
              </a:rPr>
              <a:t>communicatieruis (</a:t>
            </a:r>
            <a:r>
              <a:rPr lang="nl-NL" u="sng" dirty="0" err="1" smtClean="0">
                <a:solidFill>
                  <a:schemeClr val="bg1"/>
                </a:solidFill>
              </a:rPr>
              <a:t>blz</a:t>
            </a:r>
            <a:r>
              <a:rPr lang="nl-NL" u="sng" dirty="0" smtClean="0">
                <a:solidFill>
                  <a:schemeClr val="bg1"/>
                </a:solidFill>
              </a:rPr>
              <a:t> 17)</a:t>
            </a:r>
            <a:endParaRPr lang="nl-NL" u="sng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3" y="2841780"/>
            <a:ext cx="5102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Verstoring van informatie door zender: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Manipulatie (weglaten of verdraaien van feiten)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Propaganda (eenzijdige informatie geven)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Indoctrinatie (opdringen van eenzijdige informatie)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5448" y="3975906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Verstoring van informatie door ontvanger: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Selectieve perceptie (informatie vervormen)</a:t>
            </a:r>
          </a:p>
          <a:p>
            <a:pPr>
              <a:buFont typeface="Arial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 Referentiekader (de bril waar je door kijkt)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251521" y="4737653"/>
            <a:ext cx="505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Communicatieruis:</a:t>
            </a:r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boodschap wordt verstoord.</a:t>
            </a:r>
            <a:endParaRPr lang="nl-NL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100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6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Meerderheid van informatie komt via: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Massamedia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die voor een grote groep mensen beschikbaar is.</a:t>
            </a:r>
            <a:endParaRPr lang="nl-NL" i="1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3554" name="Picture 2" descr="http://static1.goedgevoel.be/static/photo/2011/2/7/2/20110209113054/media_xl_40464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1630"/>
            <a:ext cx="3168352" cy="1520371"/>
          </a:xfrm>
          <a:prstGeom prst="rect">
            <a:avLst/>
          </a:prstGeom>
          <a:noFill/>
        </p:spPr>
      </p:pic>
      <p:pic>
        <p:nvPicPr>
          <p:cNvPr id="23556" name="Picture 4" descr="http://www.itinfopoint.com/contentsimages/20130227-internet-ww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71750"/>
            <a:ext cx="3168352" cy="1864941"/>
          </a:xfrm>
          <a:prstGeom prst="rect">
            <a:avLst/>
          </a:prstGeom>
          <a:noFill/>
        </p:spPr>
      </p:pic>
      <p:pic>
        <p:nvPicPr>
          <p:cNvPr id="23558" name="Picture 6" descr="http://bin.ilsemedia.nl/m/m1eynfnws0xj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65816"/>
            <a:ext cx="3024336" cy="169132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427985" y="1599642"/>
            <a:ext cx="9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Televisie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0153" y="446196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Internet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5697" y="4866501"/>
            <a:ext cx="116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Kranten(?)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101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1"/>
            <a:ext cx="72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Meerderheid van informatie komt via: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Massamedia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Maar ook: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4578" name="Picture 2" descr="http://img.vandaag.be/tmp/450/350/r/articles/201007181840-1_nederlanders-verbreken-wereldrecord-gam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51570"/>
            <a:ext cx="2952328" cy="1782023"/>
          </a:xfrm>
          <a:prstGeom prst="rect">
            <a:avLst/>
          </a:prstGeom>
          <a:noFill/>
        </p:spPr>
      </p:pic>
      <p:pic>
        <p:nvPicPr>
          <p:cNvPr id="24580" name="Picture 4" descr="http://media.nu.nl/m/m1mxxhkatv9l_wd640.jpg/nederland-in-europese-top-5-mobiel-intern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97564"/>
            <a:ext cx="3215680" cy="1569264"/>
          </a:xfrm>
          <a:prstGeom prst="rect">
            <a:avLst/>
          </a:prstGeom>
          <a:noFill/>
        </p:spPr>
      </p:pic>
      <p:pic>
        <p:nvPicPr>
          <p:cNvPr id="24582" name="Picture 6" descr="http://thekessler.org/wp-content/uploads/2011/05/kessler-movie-screening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41780"/>
            <a:ext cx="3560068" cy="2030078"/>
          </a:xfrm>
          <a:prstGeom prst="rect">
            <a:avLst/>
          </a:prstGeom>
          <a:noFill/>
        </p:spPr>
      </p:pic>
      <p:pic>
        <p:nvPicPr>
          <p:cNvPr id="24584" name="Picture 8" descr="http://www.mtv.com/onair/trl/2008_finale/photos/total-finale-live/performances/total-finale-live-beyonce-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3798"/>
            <a:ext cx="3348372" cy="191389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555777" y="273376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Games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0232" y="2463738"/>
            <a:ext cx="184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Mobiele telefonie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6216" y="486650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Films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23729" y="4866501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Popmuziek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2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102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5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Massamedia: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bepaalt voor een groot deel hoe we naar de wereld kijken.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Hoe?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Zes theorieën.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4578" name="Picture 2" descr="http://img.vandaag.be/tmp/450/350/r/articles/201007181840-1_nederlanders-verbreken-wereldrecord-gam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85696"/>
            <a:ext cx="1423918" cy="917927"/>
          </a:xfrm>
          <a:prstGeom prst="rect">
            <a:avLst/>
          </a:prstGeom>
          <a:noFill/>
        </p:spPr>
      </p:pic>
      <p:pic>
        <p:nvPicPr>
          <p:cNvPr id="24580" name="Picture 4" descr="http://media.nu.nl/m/m1mxxhkatv9l_wd640.jpg/nederland-in-europese-top-5-mobiel-intern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2" y="2085696"/>
            <a:ext cx="1515842" cy="808334"/>
          </a:xfrm>
          <a:prstGeom prst="rect">
            <a:avLst/>
          </a:prstGeom>
          <a:noFill/>
        </p:spPr>
      </p:pic>
      <p:pic>
        <p:nvPicPr>
          <p:cNvPr id="24584" name="Picture 8" descr="http://www.mtv.com/onair/trl/2008_finale/photos/total-finale-live/performances/total-finale-live-beyonce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70" y="1005577"/>
            <a:ext cx="1538506" cy="985853"/>
          </a:xfrm>
          <a:prstGeom prst="rect">
            <a:avLst/>
          </a:prstGeom>
          <a:noFill/>
        </p:spPr>
      </p:pic>
      <p:pic>
        <p:nvPicPr>
          <p:cNvPr id="12" name="Picture 2" descr="http://static1.goedgevoel.be/static/photo/2011/2/7/2/20110209113054/media_xl_40464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3589"/>
            <a:ext cx="1532749" cy="819677"/>
          </a:xfrm>
          <a:prstGeom prst="rect">
            <a:avLst/>
          </a:prstGeom>
          <a:noFill/>
        </p:spPr>
      </p:pic>
      <p:pic>
        <p:nvPicPr>
          <p:cNvPr id="13" name="Picture 4" descr="http://www.itinfopoint.com/contentsimages/20130227-internet-ww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05576"/>
            <a:ext cx="1622306" cy="1005446"/>
          </a:xfrm>
          <a:prstGeom prst="rect">
            <a:avLst/>
          </a:prstGeom>
          <a:noFill/>
        </p:spPr>
      </p:pic>
      <p:pic>
        <p:nvPicPr>
          <p:cNvPr id="14" name="Picture 6" descr="http://bin.ilsemedia.nl/m/m1eynfnws0xj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85696"/>
            <a:ext cx="1504934" cy="911846"/>
          </a:xfrm>
          <a:prstGeom prst="rect">
            <a:avLst/>
          </a:prstGeom>
          <a:noFill/>
        </p:spPr>
      </p:pic>
      <p:pic>
        <p:nvPicPr>
          <p:cNvPr id="24582" name="Picture 6" descr="http://thekessler.org/wp-content/uploads/2011/05/kessler-movie-screening-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707655"/>
            <a:ext cx="1656184" cy="1045700"/>
          </a:xfrm>
          <a:prstGeom prst="rect">
            <a:avLst/>
          </a:prstGeom>
          <a:noFill/>
        </p:spPr>
      </p:pic>
      <p:sp>
        <p:nvSpPr>
          <p:cNvPr id="11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103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Injectienaaldtheorie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Invloed van de media door manipulatie en indoctrinatie.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5602" name="Picture 2" descr="http://nl.ign.com/pictures/articles/3172/917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44119"/>
            <a:ext cx="3608882" cy="1911443"/>
          </a:xfrm>
          <a:prstGeom prst="rect">
            <a:avLst/>
          </a:prstGeom>
          <a:noFill/>
        </p:spPr>
      </p:pic>
      <p:pic>
        <p:nvPicPr>
          <p:cNvPr id="25604" name="Picture 4" descr="http://t0.gstatic.com/images?q=tbn:ANd9GcQcLYSUhv3nmOikJrvzEZXUG4o50FA76ZMwN7X0nLbpEBsVBiD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9782"/>
            <a:ext cx="3855366" cy="204849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23528" y="17616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 geweld in media wordt je gewelddadiger.</a:t>
            </a: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104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3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multiple-step-flowtheorie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Niet de media maar belangrijke personen in je eigen omgeving hebben invloed via media (opinieleiders).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Voorbeeld: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Iemand uit je omgeving ziet iets (Geert Wilders op het journaal) en zegt tegen jou: “Die Geert Wilders heeft helemaal gelijk!”. Jij neemt deze mening over.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7616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105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De cultivatietheorie</a:t>
            </a: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Mensen denken dat de wereld die zij zien in media echt is en nemen deze wereld over. 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“Wat je ziet in media ga je als ‘echt’ zien.”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“Soapacteurs die op straat worden aangesproken. “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Of: 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7616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092766"/>
            <a:ext cx="4536504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106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6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De theorie van selectieve perceptie</a:t>
            </a: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gebruiker selecteert wat hij/zij overneemt van media. Dit kan verschillen per persoon.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Agendatheorie</a:t>
            </a: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bepaalt niet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mensen denken, maar vooral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waarover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beïnvloedt ook de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politieke agenda.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7616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5" y="2625756"/>
            <a:ext cx="431435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96" y="2625756"/>
            <a:ext cx="45365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107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2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480"/>
            <a:ext cx="7200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komen we aan informatie?</a:t>
            </a:r>
          </a:p>
          <a:p>
            <a:endParaRPr lang="nl-NL" b="1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De </a:t>
            </a:r>
            <a:r>
              <a:rPr lang="nl-NL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framingtheorie</a:t>
            </a:r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Gaat door op de 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agendatheorie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de media bepaalt ook de hoek van waaruit we over iets praten. Hoe de media onderwerpen belicht (</a:t>
            </a:r>
            <a:r>
              <a:rPr lang="nl-NL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mediaframe)</a:t>
            </a:r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N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7616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nl-NL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31990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108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5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547664" y="195486"/>
            <a:ext cx="556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  <a:p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0"/>
            <a:ext cx="75146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Andere leerstof uit de inleiding: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dirty="0" smtClean="0">
                <a:solidFill>
                  <a:schemeClr val="bg1"/>
                </a:solidFill>
              </a:rPr>
              <a:t>Wanneer is iets een “Maatschappelijk probleem”?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Geldt voor grote groepen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Het probleem kan alleen gemeenschappelijk door de overheid worden opgelost?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000" dirty="0" smtClean="0">
                <a:solidFill>
                  <a:schemeClr val="bg1"/>
                </a:solidFill>
              </a:rPr>
              <a:t>Het probleem heeft te maken met tegenstellingen.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Waarden</a:t>
            </a:r>
            <a:r>
              <a:rPr lang="nl-NL" sz="2000" dirty="0" smtClean="0">
                <a:solidFill>
                  <a:schemeClr val="bg1"/>
                </a:solidFill>
              </a:rPr>
              <a:t>: uitgangspunt of principe dat mensen belangrijk vinden in hun leven. (vaak één woord: eerlijkheid)</a:t>
            </a: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Normen: </a:t>
            </a:r>
            <a:r>
              <a:rPr lang="nl-NL" sz="2000" dirty="0" smtClean="0">
                <a:solidFill>
                  <a:schemeClr val="bg1"/>
                </a:solidFill>
              </a:rPr>
              <a:t>Opvattingen over hoe je je op grond van een bepaalde waarde behoort te gedragen.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057900" y="4767263"/>
            <a:ext cx="1600200" cy="273844"/>
          </a:xfrm>
        </p:spPr>
        <p:txBody>
          <a:bodyPr/>
          <a:lstStyle/>
          <a:p>
            <a:fld id="{A9096D49-DAE3-40DE-93E0-41688E0A5016}" type="slidenum">
              <a:rPr lang="nl-NL" sz="1800">
                <a:solidFill>
                  <a:schemeClr val="bg1"/>
                </a:solidFill>
              </a:rPr>
              <a:t>109</a:t>
            </a:fld>
            <a:endParaRPr lang="nl-NL" sz="1800" dirty="0">
              <a:solidFill>
                <a:schemeClr val="bg1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4288099"/>
            <a:ext cx="809849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2, Referentiekader</a:t>
            </a:r>
            <a:r>
              <a:rPr lang="nl-NL" sz="2000" dirty="0" smtClean="0">
                <a:solidFill>
                  <a:schemeClr val="bg1"/>
                </a:solidFill>
              </a:rPr>
              <a:t>: Je kijk op de wereld, wat je normaal vindt: je waarden en normen.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11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atic0.ad.nl/static/photo/2012/16/1/8/20120919075023/media_xll_135857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51" y="1275606"/>
            <a:ext cx="3450207" cy="19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emmauspastoraat.nl/blog/wp-content/uploads/2011/05/emancipat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2" y="843606"/>
            <a:ext cx="2174874" cy="28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1.bp.blogspot.com/-CMvwxw0m9Yc/UOc2yCAWO0I/AAAAAAAAWF8/LCkYrhwgIb4/s1600/SIRE-Handen-af-van-onze-hulpverleners-00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83" y="2931788"/>
            <a:ext cx="2791061" cy="221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9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2632433" y="201958"/>
            <a:ext cx="4167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smtClean="0">
                <a:solidFill>
                  <a:schemeClr val="bg1"/>
                </a:solidFill>
              </a:rPr>
              <a:t>Pluriforme Samenleving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1.bp.blogspot.com/_AOeIQFFP6bE/TT1aYRCK9mI/AAAAAAAAAA8/hKfkK-7Vnjg/s1600/multiculturele+samenlev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" y="782470"/>
            <a:ext cx="3640256" cy="24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355977" y="1491630"/>
            <a:ext cx="4536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chemeClr val="bg1"/>
                </a:solidFill>
              </a:rPr>
              <a:t>Pluri</a:t>
            </a:r>
            <a:r>
              <a:rPr lang="nl-NL" dirty="0" smtClean="0">
                <a:solidFill>
                  <a:schemeClr val="bg1"/>
                </a:solidFill>
              </a:rPr>
              <a:t> = veel, veelvormige samenleving.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Vier vragen: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Wat is een pluriforme samenleving?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Hoe ziet de pluriforme samenleving er in Nederland uit?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Hoe is dit zo gekomen?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Welke problemen zijn er in de pluriforme samenleving en hoe gaan we daar mee om?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11760" y="267494"/>
            <a:ext cx="4536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dirty="0" smtClean="0">
                <a:solidFill>
                  <a:schemeClr val="bg1"/>
                </a:solidFill>
              </a:rPr>
              <a:t>Wat is een pluriforme samenleving?</a:t>
            </a: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Wat is cultuur?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Wat is identiteit?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Hoe dragen we cultuur over?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Waarom voelen we ons een cultuur/groep?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Paragraaf 1</a:t>
            </a:r>
          </a:p>
        </p:txBody>
      </p:sp>
      <p:pic>
        <p:nvPicPr>
          <p:cNvPr id="6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339752" y="182994"/>
            <a:ext cx="6408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2. Hoe </a:t>
            </a:r>
            <a:r>
              <a:rPr lang="nl-NL" dirty="0">
                <a:solidFill>
                  <a:schemeClr val="bg1"/>
                </a:solidFill>
              </a:rPr>
              <a:t>ziet de pluriforme samenleving er in Nederland uit</a:t>
            </a:r>
            <a:r>
              <a:rPr lang="nl-NL" dirty="0" smtClean="0">
                <a:solidFill>
                  <a:schemeClr val="bg1"/>
                </a:solidFill>
              </a:rPr>
              <a:t>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3. Hoe is dit zo gekomen?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Welke gebeurtenissen en ontwikkelingen in het verleden hebben van ons land een pluriforme samenleving gemaakt?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Hoe hebben verschillende culturen Nederland veranderd?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Welke rol speelt religie in Nederland?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Wanneer, waarom, door wie en hoe heeft migratie in het verleden plaatsgevonden?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Paragraaf 2 en 3</a:t>
            </a:r>
          </a:p>
        </p:txBody>
      </p:sp>
      <p:pic>
        <p:nvPicPr>
          <p:cNvPr id="6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11760" y="267494"/>
            <a:ext cx="62646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3. Welke </a:t>
            </a:r>
            <a:r>
              <a:rPr lang="nl-NL" dirty="0">
                <a:solidFill>
                  <a:schemeClr val="bg1"/>
                </a:solidFill>
              </a:rPr>
              <a:t>problemen zijn er in de pluriforme samenleving en hoe gaan we daar mee om</a:t>
            </a:r>
            <a:r>
              <a:rPr lang="nl-NL" dirty="0" smtClean="0">
                <a:solidFill>
                  <a:schemeClr val="bg1"/>
                </a:solidFill>
              </a:rPr>
              <a:t>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Welke cultuurverschillen zijn er in Nederland en hoe leveren deze problemen op?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Hoe kunnen verschillen tot problemen leiden en hoe kan de overheid met die problemen omgaan?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In welke vormen kunnen mensen met elkaar samenleven?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Hoe ontstaat sociale cohesie?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Moeten in de toekomst de grenzen open blijven of dicht gaan en moeten cultuurverschillen worden </a:t>
            </a:r>
            <a:r>
              <a:rPr lang="nl-NL" dirty="0" err="1" smtClean="0">
                <a:solidFill>
                  <a:schemeClr val="bg1"/>
                </a:solidFill>
              </a:rPr>
              <a:t>aagemoedigd</a:t>
            </a:r>
            <a:r>
              <a:rPr lang="nl-NL" dirty="0" smtClean="0">
                <a:solidFill>
                  <a:schemeClr val="bg1"/>
                </a:solidFill>
              </a:rPr>
              <a:t> of afgeremd?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P. 4, 5, 6 en 8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41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2411760" y="267494"/>
            <a:ext cx="6264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Dit thema, veel begrippen die over hetzelfde onderwerp gaan maar iets anders betekenen: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Processen van internalisatie</a:t>
            </a:r>
            <a:endParaRPr lang="nl-NL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Verschil sociale cohesie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en sociale controle</a:t>
            </a:r>
            <a:endParaRPr lang="nl-NL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Verschil gezinshereniging en gezinsvereniging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Verschil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migratie</a:t>
            </a:r>
            <a:r>
              <a:rPr lang="en-US" dirty="0" smtClean="0">
                <a:solidFill>
                  <a:schemeClr val="bg1"/>
                </a:solidFill>
              </a:rPr>
              <a:t> en </a:t>
            </a:r>
            <a:r>
              <a:rPr lang="en-US" dirty="0" err="1" smtClean="0">
                <a:solidFill>
                  <a:schemeClr val="bg1"/>
                </a:solidFill>
              </a:rPr>
              <a:t>integratie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Verschillende bindingen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Assimilatie, segregatie en </a:t>
            </a:r>
            <a:r>
              <a:rPr lang="en-US" dirty="0" err="1" smtClean="0">
                <a:solidFill>
                  <a:schemeClr val="bg1"/>
                </a:solidFill>
              </a:rPr>
              <a:t>integratie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Historisch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overzicht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migratie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 err="1" smtClean="0">
                <a:solidFill>
                  <a:schemeClr val="bg1"/>
                </a:solidFill>
              </a:rPr>
              <a:t>jaartallen</a:t>
            </a:r>
            <a:r>
              <a:rPr lang="en-US" dirty="0" smtClean="0">
                <a:solidFill>
                  <a:schemeClr val="bg1"/>
                </a:solidFill>
              </a:rPr>
              <a:t> en </a:t>
            </a:r>
            <a:r>
              <a:rPr lang="en-US" dirty="0" err="1" smtClean="0">
                <a:solidFill>
                  <a:schemeClr val="bg1"/>
                </a:solidFill>
              </a:rPr>
              <a:t>groepen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kunnen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gevraagd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worden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6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0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3. </a:t>
            </a:r>
            <a:r>
              <a:rPr lang="nl-NL" sz="2000" u="sng" dirty="0" err="1" smtClean="0">
                <a:solidFill>
                  <a:schemeClr val="bg1"/>
                </a:solidFill>
              </a:rPr>
              <a:t>Gedragsregulerend</a:t>
            </a:r>
            <a:r>
              <a:rPr lang="nl-NL" sz="2000" u="sng" dirty="0" smtClean="0">
                <a:solidFill>
                  <a:schemeClr val="bg1"/>
                </a:solidFill>
              </a:rPr>
              <a:t>: </a:t>
            </a:r>
            <a:r>
              <a:rPr lang="nl-NL" sz="2000" dirty="0" smtClean="0">
                <a:solidFill>
                  <a:schemeClr val="bg1"/>
                </a:solidFill>
              </a:rPr>
              <a:t>cultuur maakt communiceren makkelijker, hierdoor gedragen mensen zich beter.</a:t>
            </a:r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12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deweekkrant.nl/images/library/pictures/0a/23/07/72/2_klaar_over_f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05" y="1103403"/>
            <a:ext cx="31683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heorie.tv/assets/images/verkeersborden/large/G5-Er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92193"/>
            <a:ext cx="302433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9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Groepen mensen die samen zijn ontwikkelen gezamenlijk tradities en gewoontes: </a:t>
            </a:r>
            <a:r>
              <a:rPr lang="nl-NL" sz="2000" u="sng" dirty="0" smtClean="0">
                <a:solidFill>
                  <a:prstClr val="white"/>
                </a:solidFill>
              </a:rPr>
              <a:t>Cultuur.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Cultuurkenmerken</a:t>
            </a:r>
            <a:r>
              <a:rPr lang="nl-NL" sz="2000" dirty="0" smtClean="0">
                <a:solidFill>
                  <a:prstClr val="white"/>
                </a:solidFill>
              </a:rPr>
              <a:t>: kenmerken waardoor culturen zich onderscheiden.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Bepaalde Normen en Waarden. Gewoontes, kunst, sport, symbolen en feesttradities.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99" y="1419622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lifestyleagent.nl/wp-content/uploads/cache/23042009-carnav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82" y="2879951"/>
            <a:ext cx="33337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59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In Nederland leven veel cultuurgroepen naast en met elkaar.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Cultuurgroep</a:t>
            </a:r>
            <a:r>
              <a:rPr lang="nl-NL" sz="2000" dirty="0" smtClean="0">
                <a:solidFill>
                  <a:prstClr val="white"/>
                </a:solidFill>
              </a:rPr>
              <a:t>: mensen met een gemeenschappelijke cultuur.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Voorbeeld van cultuurgroepen in Nederland: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err="1" smtClean="0">
                <a:solidFill>
                  <a:prstClr val="white"/>
                </a:solidFill>
              </a:rPr>
              <a:t>Emo’s</a:t>
            </a:r>
            <a:r>
              <a:rPr lang="nl-NL" sz="2000" dirty="0" smtClean="0">
                <a:solidFill>
                  <a:prstClr val="white"/>
                </a:solidFill>
              </a:rPr>
              <a:t>, katholieken, milieuactivisten, studenten etc.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Mensen uit andere landen met hun eigen cultuur.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175722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Nederland kent veel verschillende culturen: </a:t>
            </a:r>
            <a:r>
              <a:rPr lang="nl-NL" sz="2000" u="sng" dirty="0" smtClean="0">
                <a:solidFill>
                  <a:prstClr val="white"/>
                </a:solidFill>
              </a:rPr>
              <a:t>multiculturele samenleving</a:t>
            </a:r>
            <a:r>
              <a:rPr lang="nl-NL" sz="2000" dirty="0" smtClean="0">
                <a:solidFill>
                  <a:prstClr val="white"/>
                </a:solidFill>
              </a:rPr>
              <a:t>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Sommige van deze mensen komen uit een ander land: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Autochtoon</a:t>
            </a:r>
            <a:r>
              <a:rPr lang="nl-NL" sz="2000" dirty="0" smtClean="0">
                <a:solidFill>
                  <a:prstClr val="white"/>
                </a:solidFill>
              </a:rPr>
              <a:t>: Mensen die in een land wonen waar zij net als hun ouders zijn geboren en opgegroeid.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Allochtoon</a:t>
            </a:r>
            <a:r>
              <a:rPr lang="nl-NL" sz="2000" dirty="0" smtClean="0">
                <a:solidFill>
                  <a:prstClr val="white"/>
                </a:solidFill>
              </a:rPr>
              <a:t>: Iemand die zelf of van wie ten minste een van de ouders in het buitenland is geboren.</a:t>
            </a: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2" y="3235973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Welke van de twee is allochtoon?</a:t>
            </a: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2" y="3235973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roelindeboot.nl/wp-content/uploads/2013/05/dutch-king-willem-alexander-with-wife-maxima-and-animal-pe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07" y="1056496"/>
            <a:ext cx="5508222" cy="33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smtClean="0">
                <a:solidFill>
                  <a:prstClr val="white"/>
                </a:solidFill>
              </a:rPr>
              <a:t>		Beide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2" y="3235973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roelindeboot.nl/wp-content/uploads/2013/05/dutch-king-willem-alexander-with-wife-maxima-and-animal-pe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07" y="1056496"/>
            <a:ext cx="5508222" cy="33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1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Kenmerken pluriforme samenleving Nederland: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prstClr val="white"/>
                </a:solidFill>
              </a:rPr>
              <a:t>Grote culturele diversiteit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prstClr val="white"/>
                </a:solidFill>
              </a:rPr>
              <a:t>Deze groepen leven deels naast en deels met elkaar.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solidFill>
                  <a:prstClr val="white"/>
                </a:solidFill>
              </a:rPr>
              <a:t>Gemeenschappelijke cultuurkenmerken vormen samen de Nederlandse cultuur.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2047435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2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Basis hiervoor ligt in de grondwet: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Art. 6: Vrijheid van Godsdienst.</a:t>
            </a:r>
          </a:p>
          <a:p>
            <a:r>
              <a:rPr lang="nl-NL" sz="2000" dirty="0" smtClean="0">
                <a:solidFill>
                  <a:prstClr val="white"/>
                </a:solidFill>
              </a:rPr>
              <a:t>Art. 7: iedereen mag gedachten of gevoelens openbaar maken.</a:t>
            </a:r>
          </a:p>
          <a:p>
            <a:r>
              <a:rPr lang="nl-NL" sz="2000" dirty="0" smtClean="0">
                <a:solidFill>
                  <a:prstClr val="white"/>
                </a:solidFill>
              </a:rPr>
              <a:t>Art. 23: Iedereen mag een eigen school oprichten.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Art. 1: Verbod op discriminatie.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19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691680" y="274953"/>
            <a:ext cx="646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smtClean="0">
                <a:solidFill>
                  <a:prstClr val="white"/>
                </a:solidFill>
              </a:rPr>
              <a:t>		Beide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6146" name="Picture 2" descr="http://www.roelindeboot.nl/wp-content/uploads/2013/05/dutch-king-willem-alexander-with-wife-maxima-and-animal-pe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1304"/>
            <a:ext cx="5508222" cy="33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1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Landen hebben vaak een </a:t>
            </a:r>
            <a:r>
              <a:rPr lang="nl-NL" sz="2000" u="sng" dirty="0" smtClean="0">
                <a:solidFill>
                  <a:prstClr val="white"/>
                </a:solidFill>
              </a:rPr>
              <a:t>dominante cultuur:</a:t>
            </a:r>
            <a:r>
              <a:rPr lang="nl-NL" sz="2000" dirty="0" smtClean="0">
                <a:solidFill>
                  <a:prstClr val="white"/>
                </a:solidFill>
              </a:rPr>
              <a:t> cultuurkenmerken die door de meeste mensen worden geaccepteerd.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Voorbeeld dominante kenmerken: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Nederlandse taal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Gelijkheid man en vrouw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059582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Welke cultuurgroep heeft in Nederland het meeste last van discriminatie?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098" name="Picture 2" descr="http://www.sp.nl/nieuws/spanning/200802/nederlands_genoe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05"/>
          <a:stretch/>
        </p:blipFill>
        <p:spPr bwMode="auto">
          <a:xfrm>
            <a:off x="179512" y="1241280"/>
            <a:ext cx="2527054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.wikimedia.org/wikipedia/commons/thumb/f/fb/Men_kissing1_cropped.jpg/220px-Men_kissing1_crop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98435"/>
            <a:ext cx="2709688" cy="285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afrikadag.nl/foto/africandiaspora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r="15511"/>
          <a:stretch/>
        </p:blipFill>
        <p:spPr bwMode="auto">
          <a:xfrm>
            <a:off x="6026368" y="1284251"/>
            <a:ext cx="3190386" cy="28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0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27607" r="40448" b="12001"/>
          <a:stretch/>
        </p:blipFill>
        <p:spPr bwMode="auto">
          <a:xfrm>
            <a:off x="1911776" y="1"/>
            <a:ext cx="5914913" cy="513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t="27927" r="33720" b="19167"/>
          <a:stretch/>
        </p:blipFill>
        <p:spPr bwMode="auto">
          <a:xfrm>
            <a:off x="683568" y="0"/>
            <a:ext cx="757347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26891" r="40185" b="9377"/>
          <a:stretch/>
        </p:blipFill>
        <p:spPr bwMode="auto">
          <a:xfrm>
            <a:off x="1763688" y="0"/>
            <a:ext cx="5619787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3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Naast een dominante cultuur komen in alle samenlevingen ook </a:t>
            </a:r>
            <a:r>
              <a:rPr lang="nl-NL" sz="2000" u="sng" dirty="0" smtClean="0">
                <a:solidFill>
                  <a:prstClr val="white"/>
                </a:solidFill>
              </a:rPr>
              <a:t>subculturen</a:t>
            </a:r>
            <a:r>
              <a:rPr lang="nl-NL" sz="2000" dirty="0" smtClean="0">
                <a:solidFill>
                  <a:prstClr val="white"/>
                </a:solidFill>
              </a:rPr>
              <a:t> voor.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Subcultuur:</a:t>
            </a:r>
            <a:r>
              <a:rPr lang="nl-NL" sz="2000" dirty="0" smtClean="0">
                <a:solidFill>
                  <a:prstClr val="white"/>
                </a:solidFill>
              </a:rPr>
              <a:t> een groep met afwijkende cultuurkenmerken dan de dominante groep.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Etnische subcultuur</a:t>
            </a:r>
            <a:r>
              <a:rPr lang="nl-NL" sz="2000" dirty="0" smtClean="0">
                <a:solidFill>
                  <a:prstClr val="white"/>
                </a:solidFill>
              </a:rPr>
              <a:t>: zelfde etnische groep. Afkomstig van een bepaald land of volk.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Tegencultuur:</a:t>
            </a:r>
            <a:r>
              <a:rPr lang="nl-NL" sz="2000" dirty="0" smtClean="0">
                <a:solidFill>
                  <a:prstClr val="white"/>
                </a:solidFill>
              </a:rPr>
              <a:t> een groep die strijdig is met de dominante cultuur. Ze verzetten zich er tegen en kunnen zelfs een bedreiging voor de dominante cultuur vormen.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12" y="3887027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17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LET OP: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Cultuur staat nooit stil: is altijd in beweging en verandering. 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Je kunt niet spreken van </a:t>
            </a:r>
            <a:r>
              <a:rPr lang="nl-NL" sz="2000" u="sng" dirty="0" smtClean="0">
                <a:solidFill>
                  <a:prstClr val="white"/>
                </a:solidFill>
              </a:rPr>
              <a:t>de Nederlandse cultuur</a:t>
            </a:r>
            <a:r>
              <a:rPr lang="nl-NL" sz="2000" dirty="0" smtClean="0">
                <a:solidFill>
                  <a:prstClr val="white"/>
                </a:solidFill>
              </a:rPr>
              <a:t>: deze bestaat uit sub- en tegenculturen en veranderd constant.</a:t>
            </a: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931790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4299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draagt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belangrijkste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kenmerken</a:t>
            </a:r>
            <a:r>
              <a:rPr lang="en-US" sz="2000" dirty="0" smtClean="0">
                <a:solidFill>
                  <a:prstClr val="white"/>
                </a:solidFill>
              </a:rPr>
              <a:t> over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nieuwe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leden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u="sng" dirty="0" err="1" smtClean="0">
                <a:solidFill>
                  <a:prstClr val="white"/>
                </a:solidFill>
              </a:rPr>
              <a:t>socialisatie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Dit</a:t>
            </a:r>
            <a:r>
              <a:rPr lang="en-US" sz="2000" dirty="0" smtClean="0">
                <a:solidFill>
                  <a:prstClr val="white"/>
                </a:solidFill>
              </a:rPr>
              <a:t> is: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een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proces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waarbij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iemand</a:t>
            </a:r>
            <a:r>
              <a:rPr lang="en-US" sz="2000" i="1" dirty="0" smtClean="0">
                <a:solidFill>
                  <a:prstClr val="white"/>
                </a:solidFill>
              </a:rPr>
              <a:t>, </a:t>
            </a:r>
            <a:r>
              <a:rPr lang="en-US" sz="2000" i="1" dirty="0" err="1" smtClean="0">
                <a:solidFill>
                  <a:prstClr val="white"/>
                </a:solidFill>
              </a:rPr>
              <a:t>bewust</a:t>
            </a:r>
            <a:r>
              <a:rPr lang="en-US" sz="2000" i="1" dirty="0">
                <a:solidFill>
                  <a:prstClr val="white"/>
                </a:solidFill>
              </a:rPr>
              <a:t> </a:t>
            </a:r>
            <a:r>
              <a:rPr lang="en-US" sz="2000" i="1" dirty="0" smtClean="0">
                <a:solidFill>
                  <a:prstClr val="white"/>
                </a:solidFill>
              </a:rPr>
              <a:t>en </a:t>
            </a:r>
            <a:r>
              <a:rPr lang="en-US" sz="2000" i="1" dirty="0" err="1" smtClean="0">
                <a:solidFill>
                  <a:prstClr val="white"/>
                </a:solidFill>
              </a:rPr>
              <a:t>onbewust</a:t>
            </a:r>
            <a:r>
              <a:rPr lang="en-US" sz="2000" i="1" dirty="0" smtClean="0">
                <a:solidFill>
                  <a:prstClr val="white"/>
                </a:solidFill>
              </a:rPr>
              <a:t>, de </a:t>
            </a:r>
            <a:r>
              <a:rPr lang="en-US" sz="2000" i="1" dirty="0" err="1" smtClean="0">
                <a:solidFill>
                  <a:prstClr val="white"/>
                </a:solidFill>
              </a:rPr>
              <a:t>waarden</a:t>
            </a:r>
            <a:r>
              <a:rPr lang="en-US" sz="2000" i="1" dirty="0" smtClean="0">
                <a:solidFill>
                  <a:prstClr val="white"/>
                </a:solidFill>
              </a:rPr>
              <a:t>, </a:t>
            </a:r>
            <a:r>
              <a:rPr lang="en-US" sz="2000" i="1" dirty="0" err="1" smtClean="0">
                <a:solidFill>
                  <a:prstClr val="white"/>
                </a:solidFill>
              </a:rPr>
              <a:t>normen</a:t>
            </a:r>
            <a:r>
              <a:rPr lang="en-US" sz="2000" i="1" dirty="0" smtClean="0">
                <a:solidFill>
                  <a:prstClr val="white"/>
                </a:solidFill>
              </a:rPr>
              <a:t> en </a:t>
            </a:r>
            <a:r>
              <a:rPr lang="en-US" sz="2000" i="1" dirty="0" err="1" smtClean="0">
                <a:solidFill>
                  <a:prstClr val="white"/>
                </a:solidFill>
              </a:rPr>
              <a:t>andere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cultuurkenmerken</a:t>
            </a:r>
            <a:r>
              <a:rPr lang="en-US" sz="2000" i="1" dirty="0" smtClean="0">
                <a:solidFill>
                  <a:prstClr val="white"/>
                </a:solidFill>
              </a:rPr>
              <a:t> van </a:t>
            </a:r>
            <a:r>
              <a:rPr lang="en-US" sz="2000" i="1" dirty="0" err="1" smtClean="0">
                <a:solidFill>
                  <a:prstClr val="white"/>
                </a:solidFill>
              </a:rPr>
              <a:t>zijn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groep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krijgt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aangeleerd</a:t>
            </a:r>
            <a:r>
              <a:rPr lang="en-US" sz="2000" i="1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i="1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Socialisatie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vindt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plaats</a:t>
            </a:r>
            <a:r>
              <a:rPr lang="en-US" sz="2000" dirty="0" smtClean="0">
                <a:solidFill>
                  <a:prstClr val="white"/>
                </a:solidFill>
              </a:rPr>
              <a:t> via </a:t>
            </a:r>
            <a:r>
              <a:rPr lang="en-US" sz="2000" u="sng" dirty="0" err="1" smtClean="0">
                <a:solidFill>
                  <a:prstClr val="white"/>
                </a:solidFill>
              </a:rPr>
              <a:t>imitatie</a:t>
            </a:r>
            <a:r>
              <a:rPr lang="en-US" sz="2000" u="sng" dirty="0" smtClean="0">
                <a:solidFill>
                  <a:prstClr val="white"/>
                </a:solidFill>
              </a:rPr>
              <a:t>.</a:t>
            </a:r>
            <a:endParaRPr lang="nl-NL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651870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tockfresh.com/thumbs/aremafoto/166001_baby-leren-lopen-shot-asian-moed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724444"/>
            <a:ext cx="25431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264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Socialisatie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vindt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plaats</a:t>
            </a:r>
            <a:r>
              <a:rPr lang="en-US" sz="2000" dirty="0" smtClean="0">
                <a:solidFill>
                  <a:prstClr val="white"/>
                </a:solidFill>
              </a:rPr>
              <a:t> via </a:t>
            </a:r>
            <a:r>
              <a:rPr lang="en-US" sz="2000" u="sng" dirty="0" err="1" smtClean="0">
                <a:solidFill>
                  <a:prstClr val="white"/>
                </a:solidFill>
              </a:rPr>
              <a:t>socialiserende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instituties</a:t>
            </a:r>
            <a:r>
              <a:rPr lang="en-US" sz="2000" u="sng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Dit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i="1" dirty="0" err="1" smtClean="0">
                <a:solidFill>
                  <a:prstClr val="white"/>
                </a:solidFill>
              </a:rPr>
              <a:t>instellingen</a:t>
            </a:r>
            <a:r>
              <a:rPr lang="en-US" sz="2000" i="1" dirty="0" smtClean="0">
                <a:solidFill>
                  <a:prstClr val="white"/>
                </a:solidFill>
              </a:rPr>
              <a:t>, </a:t>
            </a:r>
            <a:r>
              <a:rPr lang="en-US" sz="2000" i="1" dirty="0" err="1" smtClean="0">
                <a:solidFill>
                  <a:prstClr val="white"/>
                </a:solidFill>
              </a:rPr>
              <a:t>organisaties</a:t>
            </a:r>
            <a:r>
              <a:rPr lang="en-US" sz="2000" i="1" dirty="0" smtClean="0">
                <a:solidFill>
                  <a:prstClr val="white"/>
                </a:solidFill>
              </a:rPr>
              <a:t> en </a:t>
            </a:r>
            <a:r>
              <a:rPr lang="en-US" sz="2000" i="1" u="sng" dirty="0" err="1" smtClean="0">
                <a:solidFill>
                  <a:prstClr val="white"/>
                </a:solidFill>
              </a:rPr>
              <a:t>collectieve</a:t>
            </a:r>
            <a:r>
              <a:rPr lang="en-US" sz="2000" i="1" u="sng" dirty="0" smtClean="0">
                <a:solidFill>
                  <a:prstClr val="white"/>
                </a:solidFill>
              </a:rPr>
              <a:t> </a:t>
            </a:r>
            <a:r>
              <a:rPr lang="en-US" sz="2000" i="1" u="sng" dirty="0" err="1" smtClean="0">
                <a:solidFill>
                  <a:prstClr val="white"/>
                </a:solidFill>
              </a:rPr>
              <a:t>gedragspatronen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waarbinnen</a:t>
            </a:r>
            <a:r>
              <a:rPr lang="en-US" sz="2000" i="1" dirty="0" smtClean="0">
                <a:solidFill>
                  <a:prstClr val="white"/>
                </a:solidFill>
              </a:rPr>
              <a:t> en </a:t>
            </a:r>
            <a:r>
              <a:rPr lang="en-US" sz="2000" i="1" dirty="0" err="1" smtClean="0">
                <a:solidFill>
                  <a:prstClr val="white"/>
                </a:solidFill>
              </a:rPr>
              <a:t>waarlangs</a:t>
            </a:r>
            <a:r>
              <a:rPr lang="en-US" sz="2000" i="1" dirty="0" smtClean="0">
                <a:solidFill>
                  <a:prstClr val="white"/>
                </a:solidFill>
              </a:rPr>
              <a:t> de </a:t>
            </a:r>
            <a:r>
              <a:rPr lang="en-US" sz="2000" i="1" dirty="0" err="1" smtClean="0">
                <a:solidFill>
                  <a:prstClr val="white"/>
                </a:solidFill>
              </a:rPr>
              <a:t>cultuuroverdracht</a:t>
            </a:r>
            <a:r>
              <a:rPr lang="en-US" sz="2000" i="1" dirty="0" smtClean="0">
                <a:solidFill>
                  <a:prstClr val="white"/>
                </a:solidFill>
              </a:rPr>
              <a:t> in </a:t>
            </a:r>
            <a:r>
              <a:rPr lang="en-US" sz="2000" i="1" dirty="0" err="1" smtClean="0">
                <a:solidFill>
                  <a:prstClr val="white"/>
                </a:solidFill>
              </a:rPr>
              <a:t>een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samenleving</a:t>
            </a:r>
            <a:r>
              <a:rPr lang="en-US" sz="2000" i="1" dirty="0" smtClean="0">
                <a:solidFill>
                  <a:prstClr val="white"/>
                </a:solidFill>
              </a:rPr>
              <a:t> </a:t>
            </a:r>
            <a:r>
              <a:rPr lang="en-US" sz="2000" i="1" dirty="0" err="1" smtClean="0">
                <a:solidFill>
                  <a:prstClr val="white"/>
                </a:solidFill>
              </a:rPr>
              <a:t>plaatsvindt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699753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2411760" y="21281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</a:rPr>
              <a:t>Voorbeelden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insituties</a:t>
            </a:r>
            <a:r>
              <a:rPr lang="en-US" dirty="0">
                <a:solidFill>
                  <a:prstClr val="white"/>
                </a:solidFill>
              </a:rPr>
              <a:t>: het </a:t>
            </a:r>
            <a:r>
              <a:rPr lang="en-US" dirty="0" err="1">
                <a:solidFill>
                  <a:prstClr val="white"/>
                </a:solidFill>
              </a:rPr>
              <a:t>gezin</a:t>
            </a:r>
            <a:r>
              <a:rPr lang="en-US" dirty="0">
                <a:solidFill>
                  <a:prstClr val="white"/>
                </a:solidFill>
              </a:rPr>
              <a:t>, je school, je </a:t>
            </a:r>
            <a:r>
              <a:rPr lang="en-US" dirty="0" err="1">
                <a:solidFill>
                  <a:prstClr val="white"/>
                </a:solidFill>
              </a:rPr>
              <a:t>vriendenkring</a:t>
            </a:r>
            <a:r>
              <a:rPr lang="en-US" dirty="0">
                <a:solidFill>
                  <a:prstClr val="white"/>
                </a:solidFill>
              </a:rPr>
              <a:t>, je </a:t>
            </a:r>
            <a:r>
              <a:rPr lang="en-US" dirty="0" err="1">
                <a:solidFill>
                  <a:prstClr val="white"/>
                </a:solidFill>
              </a:rPr>
              <a:t>geloof</a:t>
            </a:r>
            <a:r>
              <a:rPr lang="en-US" dirty="0">
                <a:solidFill>
                  <a:prstClr val="white"/>
                </a:solidFill>
              </a:rPr>
              <a:t>, </a:t>
            </a:r>
            <a:r>
              <a:rPr lang="en-US" dirty="0" err="1">
                <a:solidFill>
                  <a:prstClr val="white"/>
                </a:solidFill>
              </a:rPr>
              <a:t>sportclub</a:t>
            </a:r>
            <a:r>
              <a:rPr lang="en-US" dirty="0">
                <a:solidFill>
                  <a:prstClr val="white"/>
                </a:solidFill>
              </a:rPr>
              <a:t> etc.</a:t>
            </a:r>
            <a:endParaRPr lang="nl-NL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7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55271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Collectieve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gedragspatronen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bijv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Carnaval</a:t>
            </a:r>
            <a:r>
              <a:rPr lang="en-US" sz="2000" dirty="0" smtClean="0">
                <a:solidFill>
                  <a:prstClr val="white"/>
                </a:solidFill>
              </a:rPr>
              <a:t>, Ramadan of </a:t>
            </a:r>
            <a:r>
              <a:rPr lang="en-US" sz="2000" dirty="0" err="1" smtClean="0">
                <a:solidFill>
                  <a:prstClr val="white"/>
                </a:solidFill>
              </a:rPr>
              <a:t>sinterklaas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29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483499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minormarcom.files.wordpress.com/2013/02/bourgondis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083263"/>
            <a:ext cx="4640321" cy="30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3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2632433" y="201958"/>
            <a:ext cx="4167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smtClean="0">
                <a:solidFill>
                  <a:schemeClr val="bg1"/>
                </a:solidFill>
              </a:rPr>
              <a:t>Pluriforme Samenleving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1.bp.blogspot.com/_AOeIQFFP6bE/TT1aYRCK9mI/AAAAAAAAAA8/hKfkK-7Vnjg/s1600/multiculturele+samenlev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03" y="866774"/>
            <a:ext cx="637222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9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55271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Sociale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controle</a:t>
            </a:r>
            <a:r>
              <a:rPr lang="en-US" sz="2000" dirty="0" smtClean="0">
                <a:solidFill>
                  <a:prstClr val="white"/>
                </a:solidFill>
              </a:rPr>
              <a:t>: de </a:t>
            </a:r>
            <a:r>
              <a:rPr lang="en-US" sz="2000" dirty="0" err="1" smtClean="0">
                <a:solidFill>
                  <a:prstClr val="white"/>
                </a:solidFill>
              </a:rPr>
              <a:t>manier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waarop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anderen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stimuleren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dwingen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zich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  de </a:t>
            </a:r>
            <a:r>
              <a:rPr lang="en-US" sz="2000" dirty="0" err="1" smtClean="0">
                <a:solidFill>
                  <a:prstClr val="white"/>
                </a:solidFill>
              </a:rPr>
              <a:t>geldende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normen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houden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Formeel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geschreven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wetten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Informeel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ongeschreven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wetten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beleefdheid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ts3.mm.bing.net/th?id=H.4997831341179642&amp;pid=1.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32229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Met </a:t>
            </a:r>
            <a:r>
              <a:rPr lang="en-US" sz="2000" dirty="0" err="1" smtClean="0">
                <a:solidFill>
                  <a:prstClr val="white"/>
                </a:solidFill>
              </a:rPr>
              <a:t>behulp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u="sng" dirty="0" err="1" smtClean="0">
                <a:solidFill>
                  <a:prstClr val="white"/>
                </a:solidFill>
              </a:rPr>
              <a:t>sancties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worden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in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beloond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gestraft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hun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gedrag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Ook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deze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kunnen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formeel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informeel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(</a:t>
            </a:r>
            <a:r>
              <a:rPr lang="en-US" sz="2000" dirty="0" err="1" smtClean="0">
                <a:solidFill>
                  <a:prstClr val="white"/>
                </a:solidFill>
              </a:rPr>
              <a:t>formele</a:t>
            </a:r>
            <a:r>
              <a:rPr lang="en-US" sz="2000" dirty="0" smtClean="0">
                <a:solidFill>
                  <a:prstClr val="white"/>
                </a:solidFill>
              </a:rPr>
              <a:t>) </a:t>
            </a:r>
            <a:r>
              <a:rPr lang="en-US" sz="2000" dirty="0" err="1" smtClean="0">
                <a:solidFill>
                  <a:prstClr val="white"/>
                </a:solidFill>
              </a:rPr>
              <a:t>Beloning</a:t>
            </a:r>
            <a:r>
              <a:rPr lang="en-US" sz="2000" dirty="0" smtClean="0">
                <a:solidFill>
                  <a:prstClr val="white"/>
                </a:solidFill>
              </a:rPr>
              <a:t>		(</a:t>
            </a:r>
            <a:r>
              <a:rPr lang="en-US" sz="2000" dirty="0" err="1" smtClean="0">
                <a:solidFill>
                  <a:prstClr val="white"/>
                </a:solidFill>
              </a:rPr>
              <a:t>informele</a:t>
            </a:r>
            <a:r>
              <a:rPr lang="en-US" sz="2000" dirty="0" smtClean="0">
                <a:solidFill>
                  <a:prstClr val="white"/>
                </a:solidFill>
              </a:rPr>
              <a:t>) </a:t>
            </a:r>
            <a:r>
              <a:rPr lang="en-US" sz="2000" dirty="0" err="1" smtClean="0">
                <a:solidFill>
                  <a:prstClr val="white"/>
                </a:solidFill>
              </a:rPr>
              <a:t>Straf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275606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media.voetbalbelgie.be/fancy.71826_20131126_1807251156529472edc08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85" y="2583651"/>
            <a:ext cx="3086676" cy="20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logs.luc.edu/hubbub/files/2012/11/25291-diploma-and-degree-cap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19" y="2562938"/>
            <a:ext cx="3098340" cy="20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21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foto.JPG wordt weergegev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 descr="foto.JPG wordt weergegeve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0" name="Picture 6" descr="https://gm1.ggpht.com/GO9752syx6Y8bR1QuXjyl5LcAlKxqOW65uuRS0ntmwl8HLSFx4yt83ZwGApb951S4qzhIprzyCAkD8aUVud3CiWFC79OW2hGcoDsIyN1yrepZ-4gnw_IJLXtGash3V40Rh95ZtLeZKGCUKiiMEM22Q-LgUKUKJPHiirzS8m_YTlZCZ45tYHd5FxDcy1hIwMRPORN6T5i7hWQjZcYF2JVaU5JE0Xg4aF-mJIs2dXXW3HrA2ncrs5glBZfZStHl_DowsDzPwhMa09lf2PgQf6RHMcM0wuy8nlikV0CycgU4epWKUNHN1WmU4hfJI_ghRrvJKTS45itgAwItcqmCqUBQUtzx2sSatwDqTChwn3C3gl6tMyIxegjYKcl61Nxfkjp4adRPKQwZfJqmiQEUrL0_VaJyAbRISzHkT-8sOeRWo1Hs82oGDJtA44vvegBir0_9uR-zuk5D614SUdRAoSuvjIG3mfXJTBcdfc8F4Iu9lfIm09ihiykgeDftPufeh56Qs77GZutJWvXL6HY2YzAoUhlh5MXfHtKnQ=w552-h446-l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42" y="-5730"/>
            <a:ext cx="3960440" cy="528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6660233" y="1635646"/>
            <a:ext cx="22322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 err="1" smtClean="0">
                <a:solidFill>
                  <a:schemeClr val="bg1"/>
                </a:solidFill>
              </a:rPr>
              <a:t>Internalisatie</a:t>
            </a:r>
            <a:r>
              <a:rPr lang="nl-NL" u="sng" dirty="0" smtClean="0">
                <a:solidFill>
                  <a:schemeClr val="bg1"/>
                </a:solidFill>
              </a:rPr>
              <a:t>:</a:t>
            </a:r>
            <a:endParaRPr lang="nl-NL" dirty="0" smtClean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Bepaalde aspecten van een cultuur zijn zo gewoon voor je geworden dat je ze automatisch uitvoert.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 smtClean="0">
                <a:solidFill>
                  <a:schemeClr val="bg1"/>
                </a:solidFill>
              </a:rPr>
              <a:t>Blz</a:t>
            </a:r>
            <a:r>
              <a:rPr lang="nl-NL" dirty="0" smtClean="0">
                <a:solidFill>
                  <a:schemeClr val="bg1"/>
                </a:solidFill>
              </a:rPr>
              <a:t> 145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3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Door </a:t>
            </a:r>
            <a:r>
              <a:rPr lang="en-US" sz="2000" u="sng" dirty="0" err="1" smtClean="0">
                <a:solidFill>
                  <a:prstClr val="white"/>
                </a:solidFill>
              </a:rPr>
              <a:t>socialisatie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u="sng" dirty="0" err="1" smtClean="0">
                <a:solidFill>
                  <a:prstClr val="white"/>
                </a:solidFill>
              </a:rPr>
              <a:t>internalisatie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ga</a:t>
            </a:r>
            <a:r>
              <a:rPr lang="en-US" sz="2000" dirty="0" smtClean="0">
                <a:solidFill>
                  <a:prstClr val="white"/>
                </a:solidFill>
              </a:rPr>
              <a:t> je het </a:t>
            </a:r>
            <a:r>
              <a:rPr lang="en-US" sz="2000" dirty="0" err="1" smtClean="0">
                <a:solidFill>
                  <a:prstClr val="white"/>
                </a:solidFill>
              </a:rPr>
              <a:t>normaal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vinden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dat</a:t>
            </a:r>
            <a:r>
              <a:rPr lang="en-US" sz="2000" dirty="0" smtClean="0">
                <a:solidFill>
                  <a:prstClr val="white"/>
                </a:solidFill>
              </a:rPr>
              <a:t> je </a:t>
            </a:r>
            <a:r>
              <a:rPr lang="en-US" sz="2000" dirty="0" err="1" smtClean="0">
                <a:solidFill>
                  <a:prstClr val="white"/>
                </a:solidFill>
              </a:rPr>
              <a:t>bij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groep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hoort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u="sng" dirty="0" err="1" smtClean="0">
                <a:solidFill>
                  <a:prstClr val="white"/>
                </a:solidFill>
              </a:rPr>
              <a:t>groepsidentificatie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Daardoor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bepaalde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karaktereigenschappen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jezelf</a:t>
            </a:r>
            <a:r>
              <a:rPr lang="en-US" sz="2000" dirty="0" smtClean="0">
                <a:solidFill>
                  <a:prstClr val="white"/>
                </a:solidFill>
              </a:rPr>
              <a:t> maar van de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(nurture)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In de meeste culturen krijg je de ruimte om je toch individueel te ontwikkelen. Deze cultuur noemen we dan </a:t>
            </a:r>
            <a:r>
              <a:rPr lang="nl-NL" sz="2000" u="sng" dirty="0" smtClean="0">
                <a:solidFill>
                  <a:prstClr val="white"/>
                </a:solidFill>
              </a:rPr>
              <a:t>individualistisch.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In andere culturen draait alles meer om de groep: </a:t>
            </a:r>
            <a:r>
              <a:rPr lang="nl-NL" sz="2000" u="sng" dirty="0" smtClean="0">
                <a:solidFill>
                  <a:prstClr val="white"/>
                </a:solidFill>
              </a:rPr>
              <a:t>collectivistisch</a:t>
            </a:r>
            <a:r>
              <a:rPr lang="nl-NL" sz="2000" dirty="0" smtClean="0">
                <a:solidFill>
                  <a:prstClr val="white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tatic-spitsnieuws.nl/sites/default/files/imagecache/article_image_node_main/PartyTimeOranje7dec.jpg.crop_disp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05050"/>
            <a:ext cx="50482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13282" t="11812" r="45210" b="9439"/>
          <a:stretch/>
        </p:blipFill>
        <p:spPr>
          <a:xfrm>
            <a:off x="-15244" y="0"/>
            <a:ext cx="5400600" cy="5760640"/>
          </a:xfrm>
          <a:prstGeom prst="rect">
            <a:avLst/>
          </a:prstGeom>
        </p:spPr>
      </p:pic>
      <p:pic>
        <p:nvPicPr>
          <p:cNvPr id="2050" name="Picture 2" descr="http://static2.ad.nl/static/photo/2012/5/15/1/20121002135905/album_large_13751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356" y="244122"/>
            <a:ext cx="26860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319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Godsdienst		Wat geloof jij?			</a:t>
            </a: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0" y="-24097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194" name="Picture 2" descr="http://upload.wikimedia.org/wikipedia/commons/f/f9/Religie_in_Nederland_2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12" y="691246"/>
            <a:ext cx="6244223" cy="382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5"/>
          <a:srcRect l="14580" t="51969" r="69370" b="29329"/>
          <a:stretch/>
        </p:blipFill>
        <p:spPr>
          <a:xfrm>
            <a:off x="-42664" y="1908312"/>
            <a:ext cx="2764030" cy="18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765425" y="629186"/>
            <a:ext cx="6319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</a:rPr>
              <a:t>2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Culturele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veranderingen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37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9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19489"/>
            <a:ext cx="6319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Nederland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Tweede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Wereldoorlog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Gezagsverhouding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38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verreverwanten.nl/images/foto245/31NEDFC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84024"/>
            <a:ext cx="3001814" cy="38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1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627784" y="411510"/>
            <a:ext cx="6319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Sociaal-Economische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Klassen</a:t>
            </a:r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	</a:t>
            </a:r>
            <a:r>
              <a:rPr lang="en-US" sz="2000" dirty="0" smtClean="0">
                <a:solidFill>
                  <a:prstClr val="white"/>
                </a:solidFill>
              </a:rPr>
              <a:t>			</a:t>
            </a:r>
            <a:r>
              <a:rPr lang="en-US" sz="2000" dirty="0" err="1" smtClean="0">
                <a:solidFill>
                  <a:prstClr val="white"/>
                </a:solidFill>
              </a:rPr>
              <a:t>Verschil</a:t>
            </a:r>
            <a:r>
              <a:rPr lang="en-US" sz="2000" dirty="0" smtClean="0">
                <a:solidFill>
                  <a:prstClr val="white"/>
                </a:solidFill>
              </a:rPr>
              <a:t> arm-</a:t>
            </a:r>
            <a:r>
              <a:rPr lang="en-US" sz="2000" dirty="0" err="1" smtClean="0">
                <a:solidFill>
                  <a:prstClr val="white"/>
                </a:solidFill>
              </a:rPr>
              <a:t>rijk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39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3867894"/>
            <a:ext cx="864096" cy="753007"/>
          </a:xfrm>
          <a:prstGeom prst="rect">
            <a:avLst/>
          </a:prstGeom>
        </p:spPr>
      </p:pic>
      <p:pic>
        <p:nvPicPr>
          <p:cNvPr id="3074" name="Picture 2" descr="http://resolver.kb.nl/resolve?urn=urn:gvn:SFA03:SFA022007801&amp;role=image&amp;size=varia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892" y="957312"/>
            <a:ext cx="5597352" cy="40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runstad.org/getmedia/d738da35-ba1d-468f-887f-38167d30fb2e/031-familie-brunstad-brukt.jpg?width=300&amp;height=18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40" y="1275606"/>
            <a:ext cx="4140812" cy="24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chemeClr val="bg1"/>
                </a:solidFill>
              </a:rPr>
              <a:t>Cultuur:</a:t>
            </a:r>
            <a:r>
              <a:rPr lang="nl-NL" sz="2000" dirty="0" smtClean="0">
                <a:solidFill>
                  <a:schemeClr val="bg1"/>
                </a:solidFill>
              </a:rPr>
              <a:t> Alle waarden, normen en andere aangeleerde kenmerken die de leden van een groep of samenleving met elkaar gemeen hebben en dus als vanzelfsprekend beschouwen.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Pluriform</a:t>
            </a:r>
            <a:r>
              <a:rPr lang="nl-NL" sz="2000" dirty="0" smtClean="0">
                <a:solidFill>
                  <a:schemeClr val="bg1"/>
                </a:solidFill>
              </a:rPr>
              <a:t>: </a:t>
            </a:r>
            <a:r>
              <a:rPr lang="nl-NL" sz="2000" dirty="0" err="1" smtClean="0">
                <a:solidFill>
                  <a:schemeClr val="bg1"/>
                </a:solidFill>
              </a:rPr>
              <a:t>Pluri</a:t>
            </a:r>
            <a:r>
              <a:rPr lang="nl-NL" sz="2000" dirty="0" smtClean="0">
                <a:solidFill>
                  <a:schemeClr val="bg1"/>
                </a:solidFill>
              </a:rPr>
              <a:t> = veel. Veelvormigheid.</a:t>
            </a:r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4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45" y="1884688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36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99556" y="411509"/>
            <a:ext cx="6319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Verzuiling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40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isgeschiedenis.nl/wp-content/uploads/oldimages/verzuil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56" y="919340"/>
            <a:ext cx="5529508" cy="37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99556" y="411509"/>
            <a:ext cx="6319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Gezin</a:t>
            </a:r>
            <a:r>
              <a:rPr lang="en-US" sz="2000" dirty="0" smtClean="0">
                <a:solidFill>
                  <a:prstClr val="white"/>
                </a:solidFill>
              </a:rPr>
              <a:t> was </a:t>
            </a:r>
            <a:r>
              <a:rPr lang="en-US" sz="2000" dirty="0" err="1" smtClean="0">
                <a:solidFill>
                  <a:prstClr val="white"/>
                </a:solidFill>
              </a:rPr>
              <a:t>centrale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samenlevingsvorm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41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355726"/>
            <a:ext cx="864096" cy="753007"/>
          </a:xfrm>
          <a:prstGeom prst="rect">
            <a:avLst/>
          </a:prstGeom>
        </p:spPr>
      </p:pic>
      <p:pic>
        <p:nvPicPr>
          <p:cNvPr id="5122" name="Picture 2" descr="http://www.tijdgeest.eu/map-artikelen/kreeftindepolder-jaren50gezi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131590"/>
            <a:ext cx="3598303" cy="35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2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52700" y="92140"/>
            <a:ext cx="63191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Na de </a:t>
            </a:r>
            <a:r>
              <a:rPr lang="en-US" sz="2000" dirty="0" err="1" smtClean="0">
                <a:solidFill>
                  <a:prstClr val="white"/>
                </a:solidFill>
              </a:rPr>
              <a:t>Tweede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Wereldoorlog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Groeiende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welvaart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u="sng" dirty="0" err="1" smtClean="0">
                <a:solidFill>
                  <a:prstClr val="white"/>
                </a:solidFill>
              </a:rPr>
              <a:t>Consumptiemaatschappij</a:t>
            </a:r>
            <a:r>
              <a:rPr lang="en-US" sz="2000" u="sng" dirty="0" smtClean="0">
                <a:solidFill>
                  <a:prstClr val="white"/>
                </a:solidFill>
              </a:rPr>
              <a:t>: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samenleving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waarin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bedrijven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zich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sterk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richten</a:t>
            </a:r>
            <a:r>
              <a:rPr lang="en-US" sz="2000" dirty="0" smtClean="0">
                <a:solidFill>
                  <a:prstClr val="white"/>
                </a:solidFill>
              </a:rPr>
              <a:t> op het </a:t>
            </a:r>
            <a:r>
              <a:rPr lang="en-US" sz="2000" dirty="0" err="1" smtClean="0">
                <a:solidFill>
                  <a:prstClr val="white"/>
                </a:solidFill>
              </a:rPr>
              <a:t>produceren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luxegoederen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consumenten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u="sng" dirty="0" err="1">
                <a:solidFill>
                  <a:prstClr val="white"/>
                </a:solidFill>
              </a:rPr>
              <a:t>Sociale</a:t>
            </a:r>
            <a:r>
              <a:rPr lang="en-US" sz="2000" u="sng" dirty="0">
                <a:solidFill>
                  <a:prstClr val="white"/>
                </a:solidFill>
              </a:rPr>
              <a:t> </a:t>
            </a:r>
            <a:r>
              <a:rPr lang="en-US" sz="2000" u="sng" dirty="0" err="1">
                <a:solidFill>
                  <a:prstClr val="white"/>
                </a:solidFill>
              </a:rPr>
              <a:t>mobiliteit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neemt</a:t>
            </a:r>
            <a:r>
              <a:rPr lang="en-US" sz="2000" dirty="0">
                <a:solidFill>
                  <a:prstClr val="white"/>
                </a:solidFill>
              </a:rPr>
              <a:t> toe: </a:t>
            </a:r>
            <a:r>
              <a:rPr lang="en-US" sz="2000" dirty="0" err="1">
                <a:solidFill>
                  <a:prstClr val="white"/>
                </a:solidFill>
              </a:rPr>
              <a:t>mensen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uit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lagere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sociale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klassen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kunnen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vaker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studeren</a:t>
            </a:r>
            <a:r>
              <a:rPr lang="en-US" sz="2000" dirty="0">
                <a:solidFill>
                  <a:prstClr val="white"/>
                </a:solidFill>
              </a:rPr>
              <a:t> en </a:t>
            </a:r>
            <a:r>
              <a:rPr lang="en-US" sz="2000" dirty="0" err="1">
                <a:solidFill>
                  <a:prstClr val="white"/>
                </a:solidFill>
              </a:rPr>
              <a:t>beter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werk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krijgen</a:t>
            </a:r>
            <a:r>
              <a:rPr lang="en-US" sz="2000" dirty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42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25.media.tumblr.com/tumblr_lfha2lGW3D1qgpcw5o1_500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94" y="3313865"/>
            <a:ext cx="1658212" cy="178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52700" y="92140"/>
            <a:ext cx="6319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Na de </a:t>
            </a:r>
            <a:r>
              <a:rPr lang="en-US" sz="2000" dirty="0" err="1" smtClean="0">
                <a:solidFill>
                  <a:prstClr val="white"/>
                </a:solidFill>
              </a:rPr>
              <a:t>Tweede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Wereldoorlog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Migratie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smtClean="0">
                <a:solidFill>
                  <a:prstClr val="white"/>
                </a:solidFill>
              </a:rPr>
              <a:t>Turkse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Marrokaanse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en </a:t>
            </a:r>
            <a:r>
              <a:rPr lang="en-US" sz="2000" dirty="0" err="1" smtClean="0">
                <a:solidFill>
                  <a:prstClr val="white"/>
                </a:solidFill>
              </a:rPr>
              <a:t>Spaanse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arbeiders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Goedkope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werkkrachten</a:t>
            </a:r>
            <a:r>
              <a:rPr lang="en-US" sz="2000" dirty="0" smtClean="0">
                <a:solidFill>
                  <a:prstClr val="white"/>
                </a:solidFill>
              </a:rPr>
              <a:t> die </a:t>
            </a:r>
            <a:r>
              <a:rPr lang="en-US" sz="2000" dirty="0" err="1" smtClean="0">
                <a:solidFill>
                  <a:prstClr val="white"/>
                </a:solidFill>
              </a:rPr>
              <a:t>zorgen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snelle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wederopbouw</a:t>
            </a:r>
            <a:r>
              <a:rPr lang="en-US" sz="2000" dirty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43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752" y="1838232"/>
            <a:ext cx="864096" cy="753007"/>
          </a:xfrm>
          <a:prstGeom prst="rect">
            <a:avLst/>
          </a:prstGeom>
        </p:spPr>
      </p:pic>
      <p:pic>
        <p:nvPicPr>
          <p:cNvPr id="2050" name="Picture 2" descr="http://hetverhalenarchief.nl/italiaanse-gastarbeiders/sites/default/files/sfa00201942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343704"/>
            <a:ext cx="3632622" cy="26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0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52700" y="92140"/>
            <a:ext cx="6319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Na de </a:t>
            </a:r>
            <a:r>
              <a:rPr lang="en-US" sz="2000" dirty="0" err="1" smtClean="0">
                <a:solidFill>
                  <a:prstClr val="white"/>
                </a:solidFill>
              </a:rPr>
              <a:t>Tweede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Wereldoorlog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u="sng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hogere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opleiding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betekent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grotere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mondigheid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minder </a:t>
            </a:r>
            <a:r>
              <a:rPr lang="en-US" sz="2000" dirty="0" err="1" smtClean="0">
                <a:solidFill>
                  <a:prstClr val="white"/>
                </a:solidFill>
              </a:rPr>
              <a:t>volgzaam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dagen</a:t>
            </a:r>
            <a:r>
              <a:rPr lang="en-US" sz="2000" dirty="0" smtClean="0">
                <a:solidFill>
                  <a:prstClr val="white"/>
                </a:solidFill>
              </a:rPr>
              <a:t> het </a:t>
            </a:r>
            <a:r>
              <a:rPr lang="en-US" sz="2000" dirty="0" err="1" smtClean="0">
                <a:solidFill>
                  <a:prstClr val="white"/>
                </a:solidFill>
              </a:rPr>
              <a:t>gezag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,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44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16" y="1320317"/>
            <a:ext cx="864096" cy="753007"/>
          </a:xfrm>
          <a:prstGeom prst="rect">
            <a:avLst/>
          </a:prstGeom>
        </p:spPr>
      </p:pic>
      <p:pic>
        <p:nvPicPr>
          <p:cNvPr id="4" name="Picture 2" descr="http://www.tuencyclopedie.nl/images/thumb/b/b9/Lemma_204_Foto_3.jpg/400px-Lemma_204_Foto_3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297016"/>
            <a:ext cx="38100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ubra.nl/specialebijdragen/BrabantCultureel/BC_BL_201312_beeld/bc201304-Lou_Keune-boekbepsreking_universiteitsbezetting_1969-foto_Rien_Siers-6-600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64119"/>
            <a:ext cx="3619373" cy="26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85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45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2574918" y="58231"/>
            <a:ext cx="64008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u="sng" dirty="0">
                <a:solidFill>
                  <a:schemeClr val="bg1"/>
                </a:solidFill>
              </a:rPr>
              <a:t>Popmuziek: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Combinatie van Rock ‘n </a:t>
            </a:r>
            <a:r>
              <a:rPr lang="nl-NL" dirty="0" err="1">
                <a:solidFill>
                  <a:schemeClr val="bg1"/>
                </a:solidFill>
              </a:rPr>
              <a:t>Roll</a:t>
            </a:r>
            <a:r>
              <a:rPr lang="nl-NL" dirty="0">
                <a:solidFill>
                  <a:schemeClr val="bg1"/>
                </a:solidFill>
              </a:rPr>
              <a:t>, Blues en R ‘n B (zwarte muziekstijlen)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Toegankelijk gemaakt voor een jong blank publiek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The </a:t>
            </a:r>
            <a:r>
              <a:rPr lang="nl-NL" dirty="0" err="1">
                <a:solidFill>
                  <a:schemeClr val="bg1"/>
                </a:solidFill>
              </a:rPr>
              <a:t>Beatles</a:t>
            </a:r>
            <a:r>
              <a:rPr lang="nl-NL" dirty="0">
                <a:solidFill>
                  <a:schemeClr val="bg1"/>
                </a:solidFill>
              </a:rPr>
              <a:t> in Nederland</a:t>
            </a:r>
          </a:p>
          <a:p>
            <a:r>
              <a:rPr lang="nl-NL" dirty="0">
                <a:solidFill>
                  <a:schemeClr val="bg1"/>
                </a:solidFill>
                <a:hlinkClick r:id="rId4"/>
              </a:rPr>
              <a:t>http://www.youtube.com/watch?v=XxifNJChWZ0&amp;t=2m25s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En the Rolling </a:t>
            </a:r>
            <a:r>
              <a:rPr lang="nl-NL" dirty="0" err="1">
                <a:solidFill>
                  <a:schemeClr val="bg1"/>
                </a:solidFill>
              </a:rPr>
              <a:t>Stones</a:t>
            </a:r>
            <a:r>
              <a:rPr lang="nl-NL" dirty="0">
                <a:solidFill>
                  <a:schemeClr val="bg1"/>
                </a:solidFill>
              </a:rPr>
              <a:t> in Nederland</a:t>
            </a:r>
          </a:p>
          <a:p>
            <a:r>
              <a:rPr lang="nl-NL" dirty="0">
                <a:solidFill>
                  <a:schemeClr val="bg1"/>
                </a:solidFill>
                <a:hlinkClick r:id="rId5"/>
              </a:rPr>
              <a:t>http://www.youtube.com/watch?v=xX7s_px1ED4&amp;t=1m34s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My </a:t>
            </a:r>
            <a:r>
              <a:rPr lang="nl-NL" dirty="0" err="1">
                <a:solidFill>
                  <a:schemeClr val="bg1"/>
                </a:solidFill>
              </a:rPr>
              <a:t>Generation</a:t>
            </a:r>
            <a:r>
              <a:rPr lang="nl-NL" dirty="0">
                <a:solidFill>
                  <a:schemeClr val="bg1"/>
                </a:solidFill>
              </a:rPr>
              <a:t>…</a:t>
            </a:r>
          </a:p>
          <a:p>
            <a:r>
              <a:rPr lang="nl-NL" dirty="0">
                <a:solidFill>
                  <a:schemeClr val="bg1"/>
                </a:solidFill>
                <a:hlinkClick r:id="rId6"/>
              </a:rPr>
              <a:t>http://www.youtube.com/watch?v=0D61JxMrVlg&amp;t=2m57s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2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99556" y="411509"/>
            <a:ext cx="6319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Jaren ‘60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Sociale</a:t>
            </a:r>
            <a:r>
              <a:rPr lang="en-US" sz="2000" u="sng" dirty="0" smtClean="0">
                <a:solidFill>
                  <a:prstClr val="white"/>
                </a:solidFill>
              </a:rPr>
              <a:t> en </a:t>
            </a:r>
            <a:r>
              <a:rPr lang="en-US" sz="2000" u="sng" dirty="0" err="1" smtClean="0">
                <a:solidFill>
                  <a:prstClr val="white"/>
                </a:solidFill>
              </a:rPr>
              <a:t>Culturele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revolutie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46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2584580" y="1439478"/>
            <a:ext cx="6334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i="1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Jongeren ging zich in de jaren ‘60 steeds meer eigen levensstijl ontwikkelen.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r>
              <a:rPr lang="nl-NL" u="sng" dirty="0" smtClean="0">
                <a:solidFill>
                  <a:schemeClr val="bg1"/>
                </a:solidFill>
              </a:rPr>
              <a:t>Jongerencultuur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Eigen kleding en muziek die steeds meer voor jongeren bedoelt was. </a:t>
            </a:r>
          </a:p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223338" y="2012396"/>
            <a:ext cx="47791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350" dirty="0">
                <a:solidFill>
                  <a:schemeClr val="bg1"/>
                </a:solidFill>
              </a:rPr>
              <a:t>12.2 Hoe kwam Nederland na de opbouwperiode terecht in een Culturele Revolutie?</a:t>
            </a:r>
          </a:p>
          <a:p>
            <a:pPr algn="ctr"/>
            <a:endParaRPr lang="nl-NL" sz="1350" dirty="0">
              <a:solidFill>
                <a:schemeClr val="bg1"/>
              </a:solidFill>
            </a:endParaRPr>
          </a:p>
          <a:p>
            <a:pPr algn="ctr"/>
            <a:endParaRPr lang="nl-NL" sz="1350" dirty="0">
              <a:solidFill>
                <a:schemeClr val="bg1"/>
              </a:solidFill>
            </a:endParaRPr>
          </a:p>
          <a:p>
            <a:pPr algn="ctr"/>
            <a:endParaRPr lang="nl-NL" sz="135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47</a:t>
            </a:fld>
            <a:endParaRPr lang="nl-NL"/>
          </a:p>
        </p:txBody>
      </p:sp>
      <p:pic>
        <p:nvPicPr>
          <p:cNvPr id="4098" name="Picture 2" descr="http://www.urbanphotos.nl/andmore/batch/A96%20Beter%20%20langharig%20dan%20kortzichtig%20196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" t="7732" r="5388" b="7222"/>
          <a:stretch/>
        </p:blipFill>
        <p:spPr bwMode="auto">
          <a:xfrm>
            <a:off x="1192491" y="357504"/>
            <a:ext cx="6744091" cy="457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4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99556" y="411509"/>
            <a:ext cx="63191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Gevolgen</a:t>
            </a:r>
            <a:r>
              <a:rPr lang="en-US" sz="2000" dirty="0" smtClean="0">
                <a:solidFill>
                  <a:prstClr val="white"/>
                </a:solidFill>
              </a:rPr>
              <a:t> van de </a:t>
            </a:r>
            <a:r>
              <a:rPr lang="en-US" sz="2000" u="sng" dirty="0" err="1" smtClean="0">
                <a:solidFill>
                  <a:prstClr val="white"/>
                </a:solidFill>
              </a:rPr>
              <a:t>Sociale</a:t>
            </a:r>
            <a:r>
              <a:rPr lang="en-US" sz="2000" u="sng" dirty="0" smtClean="0">
                <a:solidFill>
                  <a:prstClr val="white"/>
                </a:solidFill>
              </a:rPr>
              <a:t> en </a:t>
            </a:r>
            <a:r>
              <a:rPr lang="en-US" sz="2000" u="sng" dirty="0" err="1" smtClean="0">
                <a:solidFill>
                  <a:prstClr val="white"/>
                </a:solidFill>
              </a:rPr>
              <a:t>Culturele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revolutie</a:t>
            </a:r>
            <a:r>
              <a:rPr lang="en-US" sz="2000" u="sng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smtClean="0">
                <a:solidFill>
                  <a:prstClr val="white"/>
                </a:solidFill>
              </a:rPr>
              <a:t>Individuele ontplooiing</a:t>
            </a:r>
            <a:r>
              <a:rPr lang="en-US" sz="2000" dirty="0" smtClean="0">
                <a:solidFill>
                  <a:prstClr val="white"/>
                </a:solidFill>
              </a:rPr>
              <a:t>: Mensen wilden </a:t>
            </a:r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individu</a:t>
            </a:r>
            <a:r>
              <a:rPr lang="en-US" sz="2000" dirty="0" smtClean="0">
                <a:solidFill>
                  <a:prstClr val="white"/>
                </a:solidFill>
              </a:rPr>
              <a:t> worden gezien. Eigen </a:t>
            </a:r>
            <a:r>
              <a:rPr lang="en-US" sz="2000" dirty="0" err="1" smtClean="0">
                <a:solidFill>
                  <a:prstClr val="white"/>
                </a:solidFill>
              </a:rPr>
              <a:t>kleding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woning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relaties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Feministische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actiegroepen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vrouwen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willen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zelfde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rechten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man.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Vrouwen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strijden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recht</a:t>
            </a:r>
            <a:r>
              <a:rPr lang="en-US" sz="2000" dirty="0" smtClean="0">
                <a:solidFill>
                  <a:prstClr val="white"/>
                </a:solidFill>
              </a:rPr>
              <a:t> op: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Gelijk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werk</a:t>
            </a:r>
            <a:r>
              <a:rPr lang="en-US" sz="2000" dirty="0" smtClean="0">
                <a:solidFill>
                  <a:prstClr val="white"/>
                </a:solidFill>
              </a:rPr>
              <a:t> – </a:t>
            </a:r>
            <a:r>
              <a:rPr lang="en-US" sz="2000" dirty="0" err="1" smtClean="0">
                <a:solidFill>
                  <a:prstClr val="white"/>
                </a:solidFill>
              </a:rPr>
              <a:t>gelijk</a:t>
            </a:r>
            <a:r>
              <a:rPr lang="en-US" sz="2000" dirty="0" smtClean="0">
                <a:solidFill>
                  <a:prstClr val="white"/>
                </a:solidFill>
              </a:rPr>
              <a:t> loon.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Anticonceptiepil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en </a:t>
            </a:r>
            <a:r>
              <a:rPr lang="en-US" sz="2000" dirty="0" err="1" smtClean="0">
                <a:solidFill>
                  <a:prstClr val="white"/>
                </a:solidFill>
              </a:rPr>
              <a:t>abortus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Betere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betaalbare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kinderopvang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48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2584580" y="1439478"/>
            <a:ext cx="633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99" y="2360771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84580" y="39687"/>
            <a:ext cx="63191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Media </a:t>
            </a:r>
            <a:r>
              <a:rPr lang="en-US" sz="2000" dirty="0" err="1" smtClean="0">
                <a:solidFill>
                  <a:prstClr val="white"/>
                </a:solidFill>
              </a:rPr>
              <a:t>speelt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hierin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belangrijke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rol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u="sng" dirty="0" err="1" smtClean="0">
                <a:solidFill>
                  <a:prstClr val="white"/>
                </a:solidFill>
              </a:rPr>
              <a:t>diversificatie</a:t>
            </a:r>
            <a:r>
              <a:rPr lang="en-US" sz="2000" u="sng" dirty="0" smtClean="0">
                <a:solidFill>
                  <a:prstClr val="white"/>
                </a:solidFill>
              </a:rPr>
              <a:t> van het media-</a:t>
            </a:r>
            <a:r>
              <a:rPr lang="en-US" sz="2000" u="sng" dirty="0" err="1" smtClean="0">
                <a:solidFill>
                  <a:prstClr val="white"/>
                </a:solidFill>
              </a:rPr>
              <a:t>aanbod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49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2584580" y="1391287"/>
            <a:ext cx="633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2052" name="Picture 4" descr="http://airworks.nl/Images/Images_1/Projects_images/ads_images/Net_5/net5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39461"/>
            <a:ext cx="3140348" cy="310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etronieuws.nl/_internal/gxml!0/r0dc21o2f3vste5s7ezej9x3a10rp3w$rzvryz6mco1v9mtw6i3389lepuko49s/barbie-michael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320" y="1131590"/>
            <a:ext cx="4563045" cy="234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radio.nl/i/784803/a_image/445/970/pownews-verslaggever-niet-geslagen-door-diploma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402" y="2859782"/>
            <a:ext cx="3563338" cy="20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google.nl/url?sa=i&amp;source=images&amp;cd=&amp;docid=uZw40IQFUMNUiM&amp;tbnid=mRuk1Ps--MQ_NM&amp;ved=0CAUQjBw&amp;url=http%3A%2F%2Fwww.bontkragen.nl%2Fwp-content%2Fuploads%2FLibelle-34-augustus-2011.H600.png&amp;ei=i8zwUr7jE8TD0QWamICICQ&amp;psig=AFQjCNH_hgla2aaKjypVnksRwESOg45bJQ&amp;ust=13915991154220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85" y="2301601"/>
            <a:ext cx="2219141" cy="276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Wat heeft invloed op wat voor persoon je wordt?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5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2699492" y="1275606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Land van herkomst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987824" y="2321053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Geboorteplaats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3173911" y="3723878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Ouders en opvoeding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5239111" y="3046558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DNA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5239111" y="1861081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Vrienden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6264418" y="3605879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Cultuur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6721618" y="1121826"/>
            <a:ext cx="24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Onderwijs</a:t>
            </a:r>
          </a:p>
        </p:txBody>
      </p:sp>
    </p:spTree>
    <p:extLst>
      <p:ext uri="{BB962C8B-B14F-4D97-AF65-F5344CB8AC3E}">
        <p14:creationId xmlns:p14="http://schemas.microsoft.com/office/powerpoint/2010/main" val="3204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584580" y="39687"/>
            <a:ext cx="63191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Culturele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Globalisering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Door internet, de </a:t>
            </a:r>
            <a:r>
              <a:rPr lang="en-US" sz="2000" dirty="0" err="1" smtClean="0">
                <a:solidFill>
                  <a:prstClr val="white"/>
                </a:solidFill>
              </a:rPr>
              <a:t>mogelijkheid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om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reizen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andere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wereldwijde</a:t>
            </a:r>
            <a:r>
              <a:rPr lang="en-US" sz="2000" dirty="0" smtClean="0">
                <a:solidFill>
                  <a:prstClr val="white"/>
                </a:solidFill>
              </a:rPr>
              <a:t> media </a:t>
            </a:r>
            <a:r>
              <a:rPr lang="en-US" sz="2000" dirty="0" err="1" smtClean="0">
                <a:solidFill>
                  <a:prstClr val="white"/>
                </a:solidFill>
              </a:rPr>
              <a:t>staat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hele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elkaar</a:t>
            </a:r>
            <a:r>
              <a:rPr lang="en-US" sz="2000" dirty="0" smtClean="0">
                <a:solidFill>
                  <a:prstClr val="white"/>
                </a:solidFill>
              </a:rPr>
              <a:t> in contact.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We </a:t>
            </a:r>
            <a:r>
              <a:rPr lang="en-US" sz="2000" dirty="0" err="1" smtClean="0">
                <a:solidFill>
                  <a:prstClr val="white"/>
                </a:solidFill>
              </a:rPr>
              <a:t>nemen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daardoor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veel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de rest van de </a:t>
            </a:r>
            <a:r>
              <a:rPr lang="en-US" sz="2000" dirty="0" err="1" smtClean="0">
                <a:solidFill>
                  <a:prstClr val="white"/>
                </a:solidFill>
              </a:rPr>
              <a:t>wereld</a:t>
            </a:r>
            <a:r>
              <a:rPr lang="en-US" sz="2000" dirty="0" smtClean="0">
                <a:solidFill>
                  <a:prstClr val="white"/>
                </a:solidFill>
              </a:rPr>
              <a:t> over.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50</a:t>
            </a:fld>
            <a:endParaRPr lang="nl-NL" sz="2400" dirty="0">
              <a:solidFill>
                <a:prstClr val="white"/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CdANsDASIAAhEBAxEB/8QAGwAAAgMBAQEAAAAAAAAAAAAABAYCAwUHAQD/xAA5EAACAQMDAgUBBQcDBQEAAAABAgMABBEFEiExQQYTIlFhcRQygZGhByNCUrHB4RVi0TNTcvDxJP/EABkBAAMBAQEAAAAAAAAAAAAAAAECAwAEBf/EAB8RAAMBAAMBAQEBAQAAAAAAAAABAhEDEiExQVEiE//aAAwDAQACEQMRAD8A7jS/431CbTtBkktnMc0jiNXXquep/SmClvx/am68OylRlomEmB8cH+tGfoGI/hjxNe2+rQ29/dyzWs52HzXLbSeh5PvXTeT17cY9q4TMSk6snVTkfga7046EDANVrEJJWRU7dQ0nIyBUT0q22wGPzSMfCTxAHKjg9RUSPYCiD0xUNvNKmY8jTu1TwB2FfcCoseKxiD5JOCfzqtuBVlfFcisYo69TVkQG3BGTUMYYivVO1qxi3t7ULdbhG2Cc9jmiSagwDDBo4YEtLc7N02XJ6BjnFA3amOSTyyVB7A4rSuJCh2Iee5oC5BZGJ5OKOeG0xJC2Mbj+dHaL5bM8cqI5xlSyg/1oQLvfAHU4q6NTZXq54AIzWRjeACgBQAB2A6VFj817nIyDVkcWeTTaArSIsct0oO7v0jcrDGrEcbiK05AfLbb1wcUuSjCknmmn1i0GQaoxP7yNQM9VrTUrIgZeh6YpfjX0g+9a2nNtt2zwFNGl/ASyy8i82FkDsjdipIpZlhuVkZTLPkH/ALjf801hg43A5BqJiQnJXmhN4FymH3dzFZ27z3DhI0GWY0qy+NNMu4pYnSaMFWCllyGyOKyvGOtNqUxtrZv/AM0R6/zn3pRIKtk9+tLEBbDvDWjLrPiCOB22xRL5r8Z3AEcfrXYJegHfNcX0jW5tB1hbuNd6bdkqfzKev9q69aXsN/aw3Vs4eKRcqaF7oZLCM16BtIIqSLk16R1FK2EtByMivs1CM8YqVAxGSRI1LSOFUdycCh1v7SQ7UuYif/MUq+Irp5tSkhLHy4vSFzxn3rNXHbtVVxatJu2mdDGD0Ne0s+H7+RLhLaRy0b8KG/hPbFMp61Op6vB1WohIOc1DtVpGRUMUAnwPFeE18Opr40UYBlbMrEnvVU+TEwHJIr65VkmbPGeRUo2TIDHnGKq/gqfpnWaA3CBvfNW6vF+8VwOowap3eXeKP91aF+nmW5+OakglmmHzbZS38PFHkhVyaE0pdtmue/NU3l6CxjjOcHBNMjBkcu9yO2OKydViVZgI+AwyRXmWPJY5+tRZT70yFb08hhZyiLwTRkwEMSwofkmqNzxFWTG75q1mMrbpMZAxxTZoPh9azbH2t92pNqUSsRsLY7560NOuBkdKC60GgpivsySAMseMDvQN9bSW07RSoVZcZB+mae/C+iEkX12nHWJT/WsXx5D5esl+zxq39v7UE/QiTcDMmcU/fsz1Hda3GnSNzEfMj/8AE8H9cn8aRrgEufnpR3hi/wD9M1u2uCcR7tsn/ieKZ+oH6dnQYFenrXy/dH9a+J7d6gO2eYxyK96j4r7tWJqevx2bmOCMTOOp3YArJN/DbgF4n090lN7EmUYDzP8AaemfpS/Ecy9aNv8AxTcXUElu0EQVxtJGcgfnWdZMrMOMGumNS9I1n4bmi2zzX8ZGdqHcxHam3isTSb2GCySJiVbnJ21pRzLIMxuGHwaletlJzAjNfEc1VkivpHYRlgNxHapscmwAqLGs1tatxncrAjrxXkeqQ3tu5t2yc7T8UZTYGfXMolm9PAXjNRUcVBBzVwHpq3wkA3UWJFkX35FaLuvk5cgAigZ2ySKFmnZm2ueF6UrXoyYRJfOYVhi9KAcnuapRuaqUqx4NHx2En2czNwByB3rILIo2RzUzzVScVZ2o6KTPOKsHAqkn7tWbxTy/BX4QuAWTAoPyz3OKOxnmolMnOP0pWMhiUBQABgDtXP8Ax46S6oqr1jjCsfnk0/O4jQsT6QMk/Fct1G4N7ezTE/fcn8O1SRRmDOvJbofeibvSJbfSbTUc5juGZRx0I6VG6UA4HvT5dwWd74PjsYXVpRbh4x33AZ/5p9EwO0XWRN4UW/f1PDC3mZ/mUf8Az865Xd6he3V01xPcymUnJbeRg/A7UzeCdQj8q+0u63GK4QsoHPJGCB84/pSpd28tpeyWtwAHTow6MPcVbgS16T5Gzd0nxVqFrELe5uZJbZuDk5ZR8Hriti5w0ZZMEEZBFJMYycCmvSpC+mxK3JXK80eSUvUCa3wGK5ajbRAGHFVPHtbI6GiLckNU3WjpGnAc8UVG7ROGRiCO4oCDO7NGA8UNQV4blpcrcJzww6io3t0Yh5cf3yOT7VkwymJwykA0RJJ50hkHANaY9M68KwoJJIBzULe1it3leIYMhBIFXYqMsqxvGjfeckKPfAJqlYhFrL4xkE0ThV2BiBkd6og+7jHGRU5wsj+W3UAcjtUmUQPdQlGz2NZ5jaSUhBljR80rogSUZA+63b8au0pVZXIUbiaV0HD7TtMSNw8mGf8AQVquu6MqcAEYzXsceFxzQGtXn2aDYn33H5Ck9bGwxtQu4tPt5biY+iP27/H40oyeMr0yFo7eAR9lIJP4mj/GDSSaTEUzjzRvx9OP1pLBGBjHeu7h45a1nNyU0x90XxPBfzLBdR+RKfunOVb4+DTLt5/5rj4HcEg9ciupaDcNdaNazS/f2YY+5GR/ajycan4CadfQ1uh5xVO9+zV65LGoYPvSJL9GbNDxHdm30qXB9UnpFIESlnCqOTwKafFcu944R0Ubj9TWT4ctvtGqrkZSP1n8OlcpczvEmnDT7uGMchogxPz3qmG/eO1VVbaU6H6Ux+PYgYracYyCyn3xjNIF3M+PLBwPaq8U6Tp4WWOsppmoNKsJlwCAA2BXuq62dauImNqsOwEZDZJz+HaseWMbgeOetFWMYB3cV0qEvUR7N/Qq2USXCRs2N5C5HzxTGY5NO1Gewc5VRlG9xStdMYWDRkhs8EVoReIHu7iFtTw0iDZ5w4JHP3h360vJLpDLEMO4MmMVZCMGq1AwCvI7EVcg2jJrlKh8IAUYxULy6NqYnaMmFmw7j+GhhKy4weKYLGKOfTVWRQyyZLChocAgwOCDkGr4GBGKDmtG05tgJaA/c91+K9jYnDdPirSmxKaXhoivXjR0DEZdTlfjtQyysAM81dHMufVwaapAmShfEyoePivpZis8kh+6gyfoKmUSTBB9Q6EV7aQb5HWQA5Ug/OalSwdPSSOk8IYYZGGR81XbubBzjJjY9falXQtUOnXs2l3TehJCiM3bHQflimwkN8g/kaVyMmWXF9cqQFXcrHhhWRdtJLOWlOT/AEFfanrdjpCFZZtznpCnJ/xSHrviK71Riq5gg/7aHk/U96aON0LVpD0LS1urWWK7kjEcilcFgPxrmEwCTyorbkRyob3APWhnBbAJJ+uathj2qAa6onp4Rp6aOn2ct5IsduhdyeAK6Vptp9g02C1JyyL6iOme9JfhHUbfTb1nuNyq6bAwH3ee9PiyJMgkidXVuhU5BoW22aUeGvKlVX2iAdZQKldYOlpm6pcJNd3ADDehwRnkUTo8TWGi3uoIoLkEqG9hSx+0mCbS9Sg1e0JCzjy5VHQsO/5U2Q6ha3/gvzLT/ptb/r3/AFrnUvdLNr4Jd/dz38ryXchdz09h8AdqX9Qm2SELya3LtxFCznHFCaBpMWpatAt+WEMjepQcE12S1M6znrWzFBZxk846Gi7SUKQCBTN470mGxvbeS1hWKGSPbtUYAI/xilOT08gdDTquyA1hbdkuQ2DQbdaPf1xgj8qGMOeT0pl/BdN3wzqRYfYpmyQMxsT29qYchm2AjdjOM1zwO0MyyRnDKcqR70y6demaRbstknhx7fFc/Lx/qKzfmM3sHIHNbGiXQjjlikbAX1j/AIrLDBkyO/NTizyR3FSiOzHquqCrq5a5lLtkKD6R7VMSLjBNDjOa9HXgV2Ziw5ezbD0ZWXArzHaqwjhAwUj5r1GJ4PWplCwMQODU0upI+cg4rP8A9Rt/tzWZfbMoHUYBPsPnFXSt2/Wh4za0LHiezZ7uS/gblzl0PGD7g0M3iDUhZi2WXywBguv3iPrWlrcn7ph9BS3KM5NN0SQE2waUl9zNlieSScmh3yefaiihZgsasWPRRyTXup6Zd6d5QvIyjTJvVc84zjn2rdkjYCKy7TnqferAw6Dmg5Mj3FTilwfVkj3FbsHDRibHB6YrV0bVpdNuVOS1uxw8fbHuPmsNHXscVfHJk84zTppg9OqwSJPGksbBkcZVh3FRaGIsSYkJ98UteD9UAJsZWwp5iJ9/am3bnrXPyL0pDAvFWmLrOh3VmQN5XdGT2Yciudfs/wBXkjgv9Em3bpFLRA9QwIDCuqb+a5N4ws5NA8WJqVqCqSt5yY6A/wAQ/ShHzBq/o9aboMYkSa/UO45WM9F+vuawIFNpqynkCOf9M/5NOenXsGoWUN3EcpKoYYpD8S332DxG9vcLtSbEkT9j2IP4g1O93BliQ0ftBeI6dbo4zKZSV+mOf7Vzq4wENMfiPUhqmoF1P7qNAifh1P4nP5VhyQmUMq4yRmr8fiJX6yuzYsuAOlENbs8iL/Oe3b/3Fe2ESxNl/bvRiSxtfRxjg7SR9ao3/BUjD1K0msrjyZkZSwDAkYyD0Iqel3a29ztc4jfg57HsacNftBr+jbowBfWq7kx1de4/vXNATuBOc+xow+yxgr/LOpWLF4gDyF7+9GDigNGGNLts5P7oZJ7mtKFPMPx3rYuNCa6eEtp8vfjjOKttYzI49h1qTLhGH8JxU7KdUO0gDJ5NLN9lo7lSzRUYUCovDG/VfxHFWgekEV8AT1qO4yuHONQkDXs0jZVi5OD1HtWjperGYeTOSSvCv7/WtTX9ES6dniG2TqMd6XorZrdikgwR1p5afoKQXrgxbqRyS3WsSOB5WyOBWhcXEjRmJuVByM9qoikIOM8e1GmKkFWdslt6o/v/AM560J4laSWK3MrFtpKgntntRkUv1rL12587EKepY+v1pGHDCcHJHP41AYAOOvzVroSc46VS4PfArdhsJrNgYY8VckhCqxDKpztYjg460KFORx/mn5tIguvDkGncJcwpujc9d55IP16Vu+A6i1ZXRR1IfDg5HwRXQ7TXbaS2jaYkSFfUB71yhQ8btG6lXVsEHt7iiFuplUANwPmi7TB1aOwM+D1pb8dab/qmhSGNcz2/7xD346it9zmqGYEEYyDSJ4x38Ej9mWuHbNpczcj1xZ/UVqePdOivLS2uSVDW8vU/xKR0/PmkTWYJfDXisS23CK4kiPYqe36U2eJNWjvYLVYG/dSKJfz/AMVRztaIniM2AbkFF2cO+c4HwKAs22nAINNHha2Jke6dfQuAvye5pq8AjDk2kkjlD901l3E5hvo5FP3D2pl1uxFldOyf9CX1L7A9x+mfxpQun3Tuc96Memo17bXJrecOvDKSCQayvEEMTXn2y1XEVwdxT+R+4/vXxw4V+hIz+NWBN8ZjYZXr9KafGK34OllLHb6TbySNhREtG6VdfaMlCDznFKd/dtcw28CArDCgXHuccmvdOnktW/cswJ9qTmXYPHi9H2VuAv40I3ElewlzEnnNufHqJ96hMwGT7UeOeqwW3taa1ldjhW4HvWgVGMjmkez1FhcETEKC2Pp7U1afeZGyQ8VO4/UUmvwvnTcuT1FZeoWMdzGSOJOxrdKKwzng8VkTuYpGRuoNST/hVoT7uBopGSQENmgyNpptv7VLtCDgOOhpYuYZIJPLlBz2PvVk00Saxg7SFAdvfpQLryaNZFIxnkc0Oy7e2PmpNjpAhi3Zwar8nJ5GBTD4e0Y6neZfItozmRh3/wBtU+ILL7Hq88MahYiwZF9geaxjKtoAlxG5wQrqcfQ0/wCp25A+0QdD6j80lxxEdV7U12Gsp5aW91gekAP2/GmUtgdYKniCBJZRdovq6Sr89jWWE44Ax9adNTs97elMq44PwaWZ9OuopWRE3KDwfihXGwK0dKZ/Y1U54PNeMx6k8VAsMjvTYHRY8aaOdUt4XiA86NwCf9p6/l1pbv5VFyIkGEjAUCn7VBM9hOtswE5Q7CR39q49Jfztcs0iYJbke1W45bJ3WDZaJmJnz6R1p70K4hm0q3eAbVxyPnPOaWtJ077T4WkuQw5GQAeoHWpeGL3yvtFiWGT64/r3pKW6GXg1ahareWrwkAkj0n2PauWyNGrH39jXTNPv0uY9pYeYOGrn3im1+ya3cKB6JT5iD65/uDQ4vPA2ZxnLAjgbTn86KtpwcZrJDDzgueG9OP6VbE5U09eMSfUMURVl5rQ0i38y8UkelPUf7CsG0myAM08aNpkkenJOQd83qweoHamWP6BrA/dx+FLfi3UGt4I7eFyskh3MR2A/zit5mKrhhjHWkfVpRfXkkmeM4X4ApmnngqfpoC4FzbpcLwXGWA7N3pg0O/8AOhG4+pfS1J+ml42eH+F+V+tGadeGx1Bd/pjf0v8AHzUvjxlH6vDpNreBBhulB+IJUtvJuG4jkOwt2+DQAutpwx4oLU79LmynsZhmJ19Ld0YdD+f9aX/n6MuT+h6zBgCDkVm65JGyKmP3h5yOwpa0bxCYZfs8zblHHJrUecXLNIc7m/pU7/z4PH+loMUb+Lr718kDzSqigbiep7CrypB9PIOKKgj8o+oeo9aWJ7M1PEMljPaafaJbWyEhR948bj3Jpe8UMLmeK42AHGwkfXIohJOKH1MbrRyBll9QrocLPCSrWZKE5yxonYrIrHtwaADOTyPUOwrU06VdrrIuVYcj2+aXjrGNc6guzumRPLl9UfbPUVYSpOQRiqZ4fLXdGd0Z6H2+tC7/AJrpxHPrGQv71DeO1QYniod6hhfSZbn3Fc08aaYLHV2niH7q59YwOjdx/f8AGujSHBrA8YQJcaHM7/egxIh+c4/vVON5QnJ8MXwZqoimewnb9xPnaCeA3+azJJ59G1zBZiIpPfqv/wANZMLtGyspIIOQQa3fEzfaFs7xwBLPBufHc5I/tXS4WklWmvqV5LpuopeWzZgnG4gdK88UTJqdhb30XLodj/QjP9aCQm78Kq0v3oSVU/FB6TcsYZYXAZCp4Nc7jPR1W+GfLGzepQeO9EtkEMRjcM/+/rWuLaIafI23ncKFkhVtP8w/eRyo+nWp09Q6WMt8P2b6nqtvaLnazes+yjkn8q7EsYChQAFHAHsKQf2ZW6Zvrw8yrtjX4B5P9KfQeKlrKLDA8YSw2WmswIE0p2Jjr8n8q5y0yjvW5+0K9lk1VLfOI4ohtH1OTSicnqxrs4p/yc916aC3gRgQeR0o2W6W6iVwhJ6HFYiqK0LJsZXHBp3xpid2aya1OlskRRS6jG9jnNZ15eXM+d0xAP8ALxUT3qiYkCjiRk/QCaBNxIOD7jrRVlqVzabVZvNj/lb/AJqiU5zVB5qPJxplJtr4P/hvU9NuZC87Msij0xsP1ojVLiJXJjbg81zuCV0cMjFWByCO1Mtpctf2O6YAMO4qc8Skf/o2jQTUBnBNFpcLKhXOQRilGWR4pCAxP1ouxupNwGas58JpvQrcwYoSAV4JouzfbImMHsaEl9U7Ecd8CvI2IbP4/lXndut4dX2TdEzQk4+73B6GqiLdzuDOuew7V9KdyK3cgGqFGR1Neh+I5V9P/9k="/>
          <p:cNvSpPr>
            <a:spLocks noChangeAspect="1" noChangeArrowheads="1"/>
          </p:cNvSpPr>
          <p:nvPr/>
        </p:nvSpPr>
        <p:spPr bwMode="auto">
          <a:xfrm>
            <a:off x="155575" y="-898525"/>
            <a:ext cx="2609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2" descr="data:image/jpeg;base64,/9j/4AAQSkZJRgABAQAAAQABAAD/2wCEAAkGBhQSERUUExQWFRUWGB0YGRgYGBweHhkcHB8ZICAgHR4cHycfGx4jHRsYHy8gIycpLC0tHB4xNTAqNSYrLCkBCQoKDgwOGg8PGiwkHyQsLy8sLCwsLCwsLCwsLCwsLCwsLCwsLCwsLCwsLCwsLCwsLCwsLCwsLCwsLCwpLCwpLP/AABEIAQMAwgMBIgACEQEDEQH/xAAcAAACAgMBAQAAAAAAAAAAAAAFBgMEAAIHAQj/xABLEAACAQIEAwUECAIIAwYHAQABAhEDIQAEEjEFQVEGEyJhcTKBkaEHFCNCUrHB0WLwJDNykqLS4fFDssIVNFOCo8MXJVRjZJOzFv/EABkBAAMBAQEAAAAAAAAAAAAAAAECAwQABf/EADARAAICAgECAgkEAgMAAAAAAAABAhEDITESQSJRBBMyYXGBkcHwQqGx0RRiI4Lh/9oADAMBAAIRAxEAPwCp9HvC1qZZ6nfVaUEByrEezrgnlEEehwxp3dR1Aq5xFY6VYM2kmY3LE7292FLsBUqNkM3TpgFtQ0iN7SR74OD+d7WFkp/V6hFUhU+rinzG8mOXv25csUpJM34cPrFf4jXOdnQKznvvEi95qdjqMC8HVciwHqMTZLsz9qNGZpa3kapLapB1czGxuYwRrBXzNbvVTQqUkUkbPVYqCI5gxizwjKIuZyyqiRqqUapF9TikSZkc5ffqRjuiMntB9ZJRrqfH2sO5PKZmkqUlqwECr7INgALTc7Wxp22y71sm67kFXG26sD+U4LDs7TBkd6v9mq8fDVjfimR1UagUtqKMBbnBjl1xrUdUYW7dnO81lVpAPmG1sfZRGI1EWJJiQB5Yjy2alZE263j44D5JzXHePUAISfFzsTAA2v8Ani5w1QzBSTEwSMY1RaV3sm7QcadqKHvGJBupiBGxEQRjpnZCrqyOXY7tSVj6kThC4jwBWR1pSwqpCkmNMGTJPXT8Dh/7JUSmRyyndaKA+oAxXC9sXInQWxmMxmNJEzGYyceTjjjSvV0qzHkCbeV8JnCFUhqylj3zGpLRMNsDFreX6YdW2xzzLcS7vL0ABLuyqBH3TUVWMeQb4kYWQyBvbSr9ZV8tPg+y8Q/GajoR/wCWBbrPTCD2eTTlnbbUaaz5U0qMfmV+WHMLE2PtDcj/AOqc9epxzbL5soHUyV7vboS5Wfh+Qxnm7KRLWdBFBmvCgMfSR/mGLPAcsyCGBViuZDA7grTSx52gW5X88SigWyldwAUEjcz4GUnl5J8R1xcytGKpWf8Aj5tJv96gp53wi4G7gd41EG51Md9gGkfE/wDLirmswVvM2hR0EyT6k8/IDli1UcksT1MDoP5v6k4EZpvGZ5E4EeRpPRFUc7zi52WeM7RM/f8AzDD9cDq0mFXckD42xc4B4c3RvMVVHreMUfBNHWFFhjMSolh6Y9xkKCB2Cp1ilZqVfuVSC/gDTZjMHoJ2wz5XjqVKihcy+pyF/qxck9e7kTb0wA+jxf6LnT/D/wC3Uwf7NV300F+uUQvhHc6V1R+Cd9XLFZt9RbDjjKDk/wA/ZkGY4UH4j3dVmYMmoKantsqsVWQFCyRyAiLbzgh2Wo93xPLfZdwzCWp95r0kpU6kss/ha/xxHxLJJVztfXT73u8r3iJLiWU29gg84t1xN2fyVOnnOH1FpGg9Vn10izGIkBvH4hqBm+GXPzKqS6K/1f8AD9/2Ox48OPRjDjceUfOjsaNevQ/8Oq6e4OwA9IjBvJVLcsDe3tDuuLZkbB2Rx/51X/qJxZ4XVkA8sZJKmVux9Gd/opgTKEyvIwZEeUG+DD55MvkqdYtplEgwSNTARIG8nCU2c7p1qRpQqJJm3p1Bufdg92hdW4TQUuFLClp2vpiYB3tJt5Y7HJ79yKTWkNfBM6lektVCWDWkyLqSDY7XnF+MLPYOqqZFV1hyhbXpIMEsx2U2sQYN8EE42uxa+8aTYSQJgeWNKlrZBrZe4hmNFMsBJ2A6k2HritQ4r4RKVSYE/ZEX9NsAOO8Rr6w1JpQeKGQgKRHUCQRqn9N8D37V5pRdKYFvunnAj2up/m8SlmSdU/oVjhcldr6jfW4oSpCpUDQYJSQDykahPpOOcUsm6VVSo2ru2VVMaYBOWJtJiWk7n1xvnO0tasW+006CFYUyNJJBO4kyLTDfriGhVJKySSWF/fQ5+7AcupC10ujzMW1eR/LM/wCuOVVR7f8AYPyqtjpvFMwE1z+Jh7++DfocczzBu5/hqf8A9WOFkGIdGZCcNzEmS1VkA6FmE/4UJ94xdrw+Yamfv5l/g+VAP5jChnsydJp8jVdvf7I/M/HDhw+TXUtzzWXPuegwHyjCPgbuBc00sY8j8QDgLnakM3vP64v5ut4Ym7LA/ufoBgd9W1azBOimvPYmBJ/L346KDPgsZTKaWy9RrtUqqSOSgMkD1gyfIjzxsi6M+B+HMAfB8E+LUAlDJuBEujH100/2wP4z4eIVPKvP+IHBuxeDrlIeEegxmKI4gBbULW3xmIdJSxO7O5LOZXvAgphXjUHGoGJHI9CfLDHwmgxIlculQXULSQG15G8xY22xRqUaJpCp3XdkVwk0yxJlSR7THmOWLecEVssTZRXWWG4J2G+xgz6fFM/rcPpCw5Keuy/9ZXAoZYdUG6d/wR5/hzVeIU076qrNTl2Q6WOnWdKheoVYmb3OLHZ7IKmdyFZTWPfNOms0uuklbnmDNrdcR8WyQq8TpU2LoCg8SGGBAciDHUYl4RTT63w+uj1m75798wZgUcLuORnbl78X7/MrH2f+r+/58jtoxmMGMxvPKOH/AE2ZfRxCk4/4lEfFGb9CuBnB6nhHPDX9PWU8GVqx7LVE/vBWH/IcJ3ZmXCiDew5c43NsZsntDrgYO1dcjL0SWIQAWABuDdjO/K374daXZhc5w7Kipq1pTT2XKzaG2MX39wxz/tTSjK6WDBrxI3FvytvHvx1TsBW1cNyhO5or+WOxR20NKRJ2b7NplKbBQ0uZMuzW5C5It+uFQ5Za+ZamSyN7RQEgi9pIgW2g/ix0YnCbxqslLNtWUDVC0zNhaCxPkEBb3YpOKSQsXsQO03B+6zrhHqALoiHbfQhnfeb4nTOslJqtepUqItkR6jMGcyBAYnzE9NXUYucaqLmc0zIwKkKS41AABQD7QkbfInlGAtIjNZhb6cvRBKmYnTEt5EysdB6Yzrk0zklFLuEjTK6wFAXXf1jkBbpibKnY8gR+dP8AbFQZRdLOJEMbHlyMzMGTj1nlNMatfhC7TI/IAEk8gDhzOCc0313M6VJ7lHLk9dR5euw8pPPClnkAeoOgrD/1Gx0avTp5Oi/dgaodlBuXZVLe+w+GOc58/aVfM1v+acBjIpZgTUA/jb9MPPDHporVq06EpZWqAPvulB9KTyLGB8TywkNeoP7f+XDF2tzjUwmRVgy5fQXK/eqimiFT17uHX1ZumCkdYv6iSs/dVI96NOLfDVkZof8A48/Apiut9Povy1DFrhHt1x1ylT5BT+mE7jvgIceP/wAuybdCnyQ/tgR2oaM9WP8A9wH5A4JcZeeFZf8AhI/KqP0wL7XH+l1D1Cn4ouDH+xWdD+oq15a97HrjMZlsuxRSALqDv5YzE7GLFJIo/wBS1L7bZix1fZvcagNo5Y8bUdOmmjqrqxLtGhhOkgSNRJJET0wU7V5sV8sJptGqVkG5alVKxa5BieQPMjCfwekGq0aWYXRTiyiwqVBsX6zJHwHMyPTYqXpayt7rj6lfRIf8TSfH1+SLfHcs1TOZYFvG4g6SacQxsG8RHhvN5kwOWLmS4atHN8PKh11VoKMXhStRB4RU8SzN9psYGBHb3+uQgn2WgiRcaDyIxlKgmWz9AprZQ1CpBckktoY3Ji5J3/1wXVmmCbgt9n9/7PoUYzCtX7dKgl6WgfxVaY/6sVq30k01HsL/APtX9MbupHk9LN/pQ4alXJaqhIWlUSoY57rE8p1b45hwXjrO8ooApkKoiwCmRbkPI/6Yde0/bqlmMrWoFE8dNoPecxcfcuZAt88J/Y7JsVFQKjIxO7EGQLkAAjpBadtoxnyu3o0Y+lR8QS7TV6tWiCwBIDeysQD1jDH2MXOfUMm1DSUFECCRBMtMgkYo5nJGqG0J3bXWe8PQckoAxB6jngj2V4nmMtllomkh7tmAJZxI1Eg2pm17X9wx0G09gn014S1xfNZhgiZumAjNA0AEloMfePM4Ue1NRqIIClacEeIQwuSRHU6Y226zg92o4tWrIoZUpkE6WQ1CQ0eaLAtuLzGE3tRWcUEUljDSWMyWIOoeninzOBOWzsa4JGY1AmXpCA/iqudo/D6WBPWwxZyDU6QQ/wDDRXI6OwcEeKbqoCmYgaJvpxW4HX8ZklV0nURvErYc5Nh1uYvGJQSdGpTpUnQDABOqRMnxDVytJA5CcCL0HKqka5nM1KjqaloBYDb2w+45QNMDcc7zi/w2iqzWdh4RCkiNA+9fqTEnoAPUfWcnxEGWE3jchib87zfEGazDMopQQkamv7Uipb3FVODZIzirM1SoWvoaqEHQGisj4ycJfEf66r/arYc+J1gHfUdMswG59pI5A9cL2Y4MGdmNUeJnMBT94AcyMBjIAE+NT/GPyXEeoxffmfz/AFweqdmlkHvuYPsdAB+K23PAbP5ZRKq2qA5Y2iABAG95kb9MMgM3omynyH/McW+Df1zDrl6o/wAJ/bGufplarA8jG3SI28oxtwP/AL0g6pUX/BUxMq+C1nL8HTyb/qqD9cD+1d8xP4qVI/4FwQQTwj0b/wBz/XAztJ7dI9cvSP8Ah/0w65+ojOi8IZDQpExJpoT4v4R54zCBls6QiidlH5Y9wPVndR1DtRnqDZaKTNTCVUmzAqJrLYHYakdYG0G3UZm6epSO6ardWARtLKVO4MeZnb8sU+OZislSkupqysWcroprJTSATpS/tnfyxnGeP1crpakqsXlSGBNt7aSMebLKvSPSMco90/ua4p4sb+P9FLjD1M3maSFDTdmKaWmBPdwZgTuZjp6EzVcqq/V6wrNWPfikWZdMCmUgRuIveSIjAnOZ6pVrUazsKTsAZAICQwhrkmIgnBrjaVVehrqmrTarqB7umFJDLJU02YHUDMEhhzF5xuktsrik+mK9z+4e7bOKi0dDqYqNPiFhpNzB2t+nPFGnkwiBjU8OwgWJM+zFrfkcNPaDhSVMuihRbMQYiwDVQfdsPfiHjOZopTGpwjp4kAuZ9Ohgi/njT03s8oVeI0XQKwYsGss8z7jaN9564YOzWapJSpgughnEFhyAE+UxghkGy1eiXNNdSghhG08x1BvcfLFLsWxnSJ09859JQn05C0YWqCF8vxKiNc1EA1n7w/CvniV+NBICVKUXJ1KGjbaCMWK9P7PMmb+LcD/wk8sCnyVLM16qlU10yQxVbufCJOpQJ1B1sTsDMEQdoJcyHaAvXopNNg7QYpxbSxkNN7gX9fXHNuOZhmrVaLj+rqK1jGoRoP8A02jmxw3ZHKLSq5eqq1JpgSPs/F4YsNWEjjFX+nVyeresf7fniTlaKQVMt8OClobaJgc/KeQMwecW54Jp7Xl4SBG1z/pblgTwZpqeq/quDC7+4fnjocDZvaIKxuPQfk2Iam022/z/AL4nzG/u/wA2Ktc+H+ej4LJEfEaJd4JHtyTyjQeU+nPFmjwym6TrLadydhHKwAj3cxveNKwYvCiWLAD3gjcyB8D6HbDdl+GJ3PcxbTG9/ieeGSsJzDjVECk1RCxUGNQmATyB2Py/TAFa/hI07oym/wCOL7co2w+Z3hVOstVCdNSmAraSIYCdJ25+seQOKHD8tl1y+R1ZZGavU0M7FpGmoBa8GRbFcSjfiViSvsxVzueNRy2kCYtJ5AD9PnjTK5pqdVagAJWYBmDIIv8AE4eH7I5Vqkg1FBNb7PUoJanUCwltgNRC3Ps3F8JXFMuKdaoi6tKsQNWmffpJWRtY4148eCbpRIylkS2z1OKMuWOXhdBMzfVuD1jl0x5x9gRliDP9GQGDsQWF/PFM4t8YoKtLKsoA10iWj7zByJPnEYl6RjhCqQ2OTd2eUPZX0H5Y9xpRPhW/IYzENFKY8cWdqlahKlT9qAC5Qf8ACu7C4XqBcwAN8EcnlUVoUvVeLnVUVfRVVpj+0zHCxxHP1SVc1kLrIApqwI1RMkkg+yBhl75gVIqd3HiY6ypIUqzARudIY6SCIB5wR4MHKChijSu9rnz7nrSxb6pd+wdGSolR31NVM2Jc6l031LLFgRaYE+eFnj/BMw7q9KqK1LX4Aw0FX1CQQEALTB1NBPnubC5mlRRSamv7ElRSQANqKUzJa4dmBYyrRfnGC+Sqa8vXoSiNSMjQ7sabHVN2UQQyk+Em5byx6UNKm7JSj0eKIQfMnu2bQFmqxYrUJDHvGvpK9bSCP0xFUDCCFpyTJPdmoZ5WkbDYyfQDHP8AhuerU6+hix8RLIDZje+8HaZw2HiuYKyllPQiY94jGjHkUo2ZM+F4pUyTOVGBIQuJtpKhZtfbrHLpi52eNWiiQiANULAsxkju2EwBYWJHW1sB+FZTMZirNZiaSkAnm5/CJvtEkeYxc7UuBWQV5+qBBrCj77GqE2vsOVh8MHtZFButxKoVzK/ZTBJu0jVSWLR0B+Bwu5evWWoxFY5WrWLaqtQJDMGnwhrTJ+7gP2PrPUzLIqv3LqwaCfCAG0gt8V85OHTM9m6NQQ6F7k3J3Nz8Tc9cLtjaQs5XidQrQcV21I7AKqUy1Npi02a5ABbl78L/AGkvm61yT4TOxPhp8htvtgjxfh5yebgBu7cTTJmFMREncqAB6acDeNMTmaha5KLMddNMn8jhG3dFIUWeD1oqCAJ0ncnlB5YOI9gTa0+nPC5wqoEqiSICtJ5WBxLm861XwLISw2u8jl7o/wBsdHgOX2i83FBUaEEwYJ2AAm+1yTsPfj2q3h+P5N++BtSi9NqY5TqN9h59TaOmLeZrhRJPkI3YnkOs9MEmb1+JLTqpzYspAnkNz7hOGXilZDAaoUUXaDE9JPTfw8z8MKFHJhSWuS17mYkbD48sNaZgGmhJADcx6fnfDxfYIm5+nSy9Q1KdWowIZGlTcsOtgYsYubYJZVMotShQdKbVCaR/q4ABpgtrYnS8mT7xzE4j7S1EZbZgvbYydx12xdzeTyU10JRZpUSxHdxE37uL64BLc9sUgt/0IyhT4Bk2Kt+JAe7asF++VdtXVVg6cRPwnICnEg/Zu3ed5fw1AB4ZiSpmIvFhizmOC5GXUNQVzTJX7bUghxpbVPtMm639OZ9zmV4aJvRCiuvsszMyeGQIMqovJvIB57Xt/wCwmvcLvavLZdGT6voi8lamuRaCRJ0+83vYYF8VzAajl1HtU1fV5BnkYJdrFod6vcd1p037piQTJuZACkj7okC15wAbNoAV0meZEb+/yx2VPoiCD8TLlH2R6DGYio110izbDp+2MxnplLGXiLqVKrRIcRLR0F/jg5msuzqgEA6HksQImk63J/iYD34WMlxqu4Ku1VWPsuEkD1Gnb+eUMXo8UKgCtl6rmLPScsD56WEr6G/ljyf8TJGS3G12vn6npv0tSS0whQ4Tlw0eJ9VII6jwqH8JLq5uBKz7PXlbFxuMUcsK9Id41Y09dSozFr7IpJuCAyWj70csBKvaUqPsKBok/wDFrtJXzVY39A3pgPT4poEUySSSXd18TtJvuYG8cxJMyca8cJQTeRq+yQqc88kop13sNcOK1KtFwQWNIhwIJDIIk8xIj4YcuB5SoKYDmVJkCBIN7WHsxJ9/kcLHZria1CADT7wKxcHwrGqxsL77A8/LDN9f7xDTGaIZRJNCmxte0oTEHqZwcCUYV8SeeEpy+Hz+wR4dQ0yBNzN/5+WBvaE5Y19GYWqRpUyjwN2iV5m5vvfEvCatcVSWZalCAQ9teqYIMchPTlvyxH2gySGtrqkqjBQtRWF4Fxpgz7r3FjONMnrRkiqewxwHs5w2r4aTOCb6RXqKTH8M9MGx9H2U6VT616v+bHMjQWnUDUcwDBlTpqKR/gN/Q46L2U7RvXY946mAqkBdIDQxkSATIA9MdBxemgST7MVPpB7IZeh3IoqaevWJLsfFA0HxExDQbbiRzxz+qxOZY81QAgmZ0ooZTpOxg+vvx1H6TqTOygNsjEA7bfLaZxygP9q+nlSce9aZ/bE56lSHh2MpJrqBN5O07xe/+36YziufqUq2hWAhFiAtrHqCf9I6DEGSc96sGD+I8jBvjTtBRPe0ouSkT1Kk/vgRDl5Im4jUJJLtJ32/bBPs/XNUVC5LaSAs8pBmPWBgA+2DPZeoFSoSYGpRfqV2wz4JLkOvAB5QPhGNzliy01V2h1JF+Z2vBPX4YXc7nDXSssFdBWL3PtTMb7C2GLhuVL0suJIKlbg3sJ/XAQ5T4l2durMfYv6hb7GdzAmeZwqiqv4P8Rx07j50ZWqdMfZsb72B/n345nwnJ96ryTK6CLgCNRD/AOETPLfGvBljiT6rIZcbnVGvfj8A+Lf5seGuPwL/AIv82NeJ1qKmaZYjzO5vt7oHu92BaVmO5xp/yoeTIeofmEmr/wAK/A/vjzh+WSpXpU38KuwViOjECTPMYo0yzsFSWY7AYt5KiaeYphiCQykwZi4tItI8sQzZlNUkVhjcdnSaP0e5HSPt32HP/THuNKOb8IvyGMxnJ+tfkU+M06qS1OoxUXI8JOmbMGAAZeRMAg7jcjerlRmEo620iQzGJ+6ZgdTi1xbOu1Vqz5bu0BBKrWt9qQplCD7Q9q4t5gxLwZdBprvpLJ/dFRZ+U48nPijCcJJJbrR6uHLNwcZcrhl7/syjWLO1Gm5aYLUxMAAT4lmAdsc7p5RBlgxVZd4BgSAqyYtzJ+WOkNmxTqudNViSt0pswAC7EhSLkk/yMc/yfGGSlTSkG1LrDSgYHUQYEg9OmNORSdV5/n7l/RWld+77lnNGlTo0KqLTDHxNCr9xQp+N29b4M8N7RGrcv3doGkQR6mcAq/GquiNBQ+IM3d+1qM7FPDH87YmyuWCKEYgnb+fhicYuCq3yVnG64+thyjx9aJK1waguVqU6hpsw/i0RJvEnlfBfI8bo1wlAI609PiNQ/j1Mvi8UEEEAkgydjYY5nmKWmrIJjxWnaxwf+u6KaKmpdSqvtEAMqhvED7Ugre3pjTF6PPyX1UNDdk60kKPDJgkEEjqYkfPBzg2SqZekykQzVA2oTChRIN/NfgcWuzfFxXy6NzHhbyI6/wA9cXc3XUKQzBdQIEneQdup8hhooRifmOO1q1dxWIlDpEKTEmPIkevLHP8AIH7Vv7FUf+nU/XDdlzoGqlUp1SQANLegllMMAJmCOVsJ2TpasxpgnxOI9zYHPITXKj7VB1MfGcXe0tElqOldR+0t/dP74p0aZWvTB31LI6eR8+owY4vmFRUZqa1PEwAaQASCeR8owUHIrYurRerGgXdoVQOfTy/TG+R4eSAW9oVhzmbL08xjKfePVKjuw24jSF29kRYzYR8cFOD5I0lYNyqavdC8uXpywbJ13J6OWg1T+KP1/fBThWcCAqand6SCCBJMotog2t8/XFMzB92BXEe0FbLtopEKIDE6VJM23IO0DAQ8Wky3xjLUhQqxVqFhJDMCNRiCo26yR/D8FnLs7J3S2QkljFz5egxLmeNVWWqjOWV4nVeIYG3Tz64jo8RWkom5vA95+GH3Qsmr0V89kggU+t/hjTL5YONTnRT5GJLR+EeXM7DzNsZXzPeUgzDVFQ25RpW3pifKU+8IqVvCv3QNyBtpXZVHU26A3w3CE7lmnVJGigukNa12b+0dz6WHlihmaDJUAcgmxMH5Ejnbrgsc2Y0UV0za0kt/aO59BbywHz9F0aGA1QDAMxvYxsecYSHI0uAtRqNpHjfYffb98ZivQZ9K+HkOXljMVJjbxLOUTXPdUlp00lmDIGbSCby8lWYmAB62M4sdnOLfaAupamAWLqGhCZOoxbTdhcW3wA4VqrENT06VOop+rE3mJ8R84wZzOR1q1aiDTZRDILF1I8Uja4O3Mb7jGSVPTNGLG0nbHTLMprm8kBWAuRcWYcvKfMYUsnxQZeo7mNK1au7AEyz2E84+P5CeD8TrUj3qhjoXSHIYppGysRtvAuN45jGcY4lTrGmqoFaSaganql2LmwJ8VmEEb4rCMW/EB2tJBTiXadcwtZQrLqUsJIsBp3g39Ywv8NZyUkyBta+LRUy5I2pkGaUGALeLkLAaY6YgyDUwaY1Nv4rCB6Xk3wuRJcF8W70QcRX7QCQJncx8TyxPVzxYoEX7NbyAfa0KpvJBHh3m8TacUuIkmrHrFokcvS2KVPOVVUAOwHKGgfAYMFojnb6rQ6cC7QVKOpabINRBloI8+e8XF+uHbLVmqpLnV7DAwpF0VrQBAk+f5Y41w3Ka2AIm6gCYkswUCYsNTLPkTY7FmpGq7eDMLCsaBOhwV02MDXJWALgg3FhybpET8w+3De4LlQFOp1FvwFI/5jhMyAjN2sSzr6SHH5c8GuB9oatUmjVuyF97sGXSrgtMsPYgm+9zzEZH/viWj7Qz6kmfnPuj1wrVOhj3PUgmcAAAAdYA2AJkAWFr9MTdqx/R56OD+Y/XAjLVftEJuSyyfeo+Pngz2mrJ3DoWGoxA52K/DY4K5BkF3hNcrVVhciSPMwbW64ashnA8sT7T843IEj4zhS4ejpVUlWF+YItsTt57jBrs/mNGWLwDpYny3UY6S7ixeqDai3w/XCr2k/rR/YH64vHtRVMf1aySPbEiPLTGBmdz3fMrPoPhjwsZtO9t8CKl3/P2GaKNY3bGcUypVUnmpb4m3yv78SqstaN+fu+OM4iltyYY3PouKJ7EZVomKOwMVNjt7I3xcyykkNXMTcLA1npv7A+fQc8VqMikY37wR6wcWcpRKmarMTN0U3n+NoIHpc+mCwIKJmj7NNdANoW5Pqdz6beWBtWgUrDXNxJFpAk2t5DngiM2x8KDTPJRc+p3OB/EMuyVFDiCRtz3O45e/CY/aHlwPi8GywAGg/3z++PcL1PibEA6tx+EfvjMW9VLz/kn1IoVsg+WqKw2mUaLMAeY6eR3sdow5UuKq6rXTeIdBc23sL2uZ6TucV87S72m9AjWyt4DIE+hO5EgEGAZ3E2W+E1vq+Y+1BgEq46T+fIxzxj9pbN/wDnFJp06opn7DNKAwMgKwYMp/huPgW8sLFbiTEqKiaYIBab25wFmRfb52GHuvSRQadQjuqg8J6HeB+Yj9sJfEcjpcq4MIwLEgiVtBIswtHnfywYSvQk4/qDa9q6j0atCtULMUIDatWvaAYJk7Qdj64A5es6zpYiQbi3XpgjS4YWyYYlTbWPANS77PvFtjgKVYDVFrjV5236G4+OH6UnpkupteRIHJcEk742CKwpIurUAxbeLmbe6MQ0nhl1HSsiTEwOsC5gXgYt5ytRQq2XrgkT7dJwwHrpKnbyicGvISUtbKuUmQPxAbztvyMi4BkGQQMEk4RXr1CJaTIaTTG73lgskl1mdJJIk4HZerLCXQkAQAGGwj8EbeY9cOmQVe+EEJB1EuZB01TtAEGdRBMi953JbaZyponyXB6aUkrjMCvUqMyPp9lSqyRJAZmkrLGOVgIGFjKyc8LTFf5asNPBqTVJpAqq0/HBsJcCT6k4Ve0PCe6zLKagbVDeGR7RYxc3iPnhXtgk2lYO2df7UfOMFGyAVSQfHBgyJmDtfrgXTywFRDqB8Qt1v0xJTytPwk1ABbUIvJjbkR1PKDjmXwpZrb1XzLBp1gwdnqaj4VGqZsTEg7GMVcgXVWUSKeqGsDEkel55WwSWiz0UghSAL+Wkj8jgbVz/jAZ2YWiEs0EH37DxfyeVlOqCXi5LqcFBklgSZk6Beet7jb4YqZrLqlTSAD6ACJ6C8T188eZjijkhVPdrp1TziJPpA6fHG/C1DAQSSxkk79PfhtrZm6r0QmgKZWbAz8hzO2KlWDTJUyNZgn0XF7tPlSiQSDDdOqk/piIZH7EdYn8v2xy4sT3A+mp7ogb61j4NjfKZVEINRtZB9lWgD1bn6L8cTJkCUKncspjns3L38sWaHAAniK6iPxHSN+g8R98YbqQKLCZ9z4aY0zyQXPqfaPvOBXFqLIRqs0bSJFzv09+GPMcLqgaWrUqY/CGCD4CCffOF/j3DzRYKdN11eHa5I/TCw5Glwa0ah0i52GMxpQ9lfQYzFyQ68FzqVKcbV0uGglnHImLm3hM7CL7RD2ny5q00zGkLsjXud4JAsIiNz7sUeA5vuMyRBIlkIHv8AebgeeDOcWo9KtTgQrVCYHQqykTuCNX8i+F6Z6NpcHvAQGymqJek25udIIPuEGIFsR9paQ+sU2+7UTSek/wA6cD+yaMzOmuFKyViQeXuMMbjy32wQ41Q/odMyS1Jok77n37gY56kdyFuCcIp1Moqs5XdCAASB4hquw64TM87UKlaioFSmKhXURc6WF7G06Ftgy+ZHdxtrXw2ncHpfnynY4W3FRWKqSY6D37EeeKLzM7RBma4NNUgys3JtHKPn8vdD9RqW8LeLa248uvLFl61QAyAfd+2D/aeu60MmabFW0xIOm2hJv+mKJkmhay1IhhNpgibSPLr7sOvAOIu1YkBSdB3Gnd1J285wntmGbu9TSFQBR+EdPLDfwgMKqkzBVovP/hRYE2AIHlA6YSQ8eChXz9WnUcKWTkwCap0m2okECygxaMVqWSbNuzPW8SiPZBtuNiBF/wA8WuJ1jFfXALKwAnnpMiPUxi32eUfVgI3B990x3vHm1JKNIXk4cu4qyw8VMCm0PBIJDE8iLn8xgzQyjMJC01G0mCbeQt88RZzJCiqr3mpRTOkQNQ1EmDc+kwOWJ+DsRQp6fxGfSTjpPyIxVaJqfCRGp6jR0sowudpaIFVRTEU9IMi4JkgmdzyGGriOU7yjp2iCPUbYVO0GSZFSAfYIBHI65v0t+uOhyOypQHUifqzR/i262GLGW4ioBZQSNTHblqJG/liq+XGpLyFQT8x7uuIqtdUSFgrcGLny/XFGrEWgj2gzprJq0wNQtzsp6euCuWSmwkgiABE+Q577RscD8pUHcBgIne/Qx+QwR4hW1CietFT+eJvyHRcp10WAqqPPmf8Ab98aZiqCremKKqCgOq4Jt/PkcQ1HgG9sLQQh2roDU8x7IIuOQI9dyLDfAftt7dLzor+Zwf43RSq7Fa9EArpvUX97iYPuwvdsqys9LS6vppaSVYG4PkcUgtnZGmlQNoeyvoMeY9o+yvoMZi5nGLjNPuM3qVNAlXAEfoY3Bw0943ff1YiouxccvRT1xzrPcbq1nHeEMw8OqALSeQgc8XM5x/N0n0NUUkAw4A1aSdpgdN4nzxkeNs2+tjQQ7PBkzaqIklkuTHPy8sH87lKncZlSUCrLRJJ5Nb345/QzFR9bB2DgyCD4iSTzF/8AfG9bPZmTSqu9zcTJJt7RBvy3wXjbfIXkXIeo5gd3T7yAIKg3i0jl5E+UfDES58RUAPtOrSHEEKTY+JWIMiYI2wL78AKNTad4aBBkgwOWJjUVoCkEnz8sNVEXO7LBzkVnqEe2HiNLFSwsYmJG+K2dzT1wrLr0IoWGNtWxKyTc287eWPUzhSqi6faYA36wOnQ4JHNUaM0iD4DpNwbrIJ63vgNuK0gJKWmL+WqkVADqMWgAX6D34d1yep9bBCpBB2sRojwxbYjbl1mA806b6mpT32krdZWIFpNr3/mMEc52lpvWZArhhKkkCPDq89pwZZZ9PSlpirHFO3yR0sqKvgJIUhoC2te3MchyxWbhFTQqqxUaiANRuRvqiLWG08tsb5LiHdhZKAgEMC0RuLA4rZvteQ2hEFjIceMmQLrqGkf3T64CT7BtG7cEqJ9oQCoVgYJ8Ujrp5GD7sb5XLFlADnSUqDSrGA1vP2hP5YFZ7jhdfErkn7zPJ+Y2wTyPaBqopfZiXaokyd1RDt52xzTo7RZoh1aioc92yupHmA953mROKJLLlq4ZmOl1kkm1njfe8GLb4J8Lrd5Ry1QgAl3EdLVRgdxamdD1aQDEVQTPsldAglWsYLWtN8GPNP8ANh96Fugdbam3Jg/z78QIPs2HmP1x7TkFTtMSZmbj98SBfsz6kfMYs9EjehnH0lQfCAY253998S5jjRCjTMjwnVflyvYb4hoU7nyQH5YrLRLWAJuDYcowKTDslXidVlbxkRG1vyxLxKgy0qTMSdYkT5gfHFVlgGP5v+YxmZrsaSKfZEkH+emGVHSVdzRGB5Gbc/MfzvgnxrLqsFQADNhM2jf+euKNLIN3JrW0hxT3EyRq23iBvjbNZxql2i3QAflgPb0DhbLVH2V9BjzElCmdK2Ow/LGYYU1yNIO5Yg7yvqJPv2+WJ+J1zMgKxFjqUE+W49cFq/Z76vS+0cFrzBtJ2AkA2v64q0uGPUlgLMIUdQLi/InzxmlKnbNUY2tHvDSwNNimlKkEHQADpaDcATB641zuWpvDioGZyWZIKsgMe0WADHeNPICTtg/QqdzSpa40GxUD2ZBMrBLagbXG55YF0uylbMFStQM7sqpIYMS1vF+FB7VvM46Mkzsid7RaytKs9A0hUTuqksVfSQCDyJBINhdYMicAK3CtDFWdVMCLm4JNwQI5Rg3xnh9fJ5hsowJ0eywBhxAIZegIN/ORyxtxGjl1oUGYVDX1t4IXSEGn29QuSxaIOwM4PiTpi0nsW8vlWLe3Ci8389j1t8sXOI14PePBNQlrDnaZld99jGLeWzQhqRpAd840EAAmSqkKIgTpIERBJPLGdr8931XVUoCi6HTUCgi83kWlhvO+07DB5ew0ktFLK5sytSNQDwog7+E+8kkbHHld+8rEiBrkGTtqNz7p5XGJclVpKshwpHs2O9r78735e/DHlex7VAapBBYd4GkQbXEe1BnVM8sI5JMbotCslM1argjx+Jj0Ai++wvhk7Kdm1777anrQgiFmZgCw3JAvHnjat2cq0RTrp4Qdj4fEwmxKnUpsYnzvyxnAcvXem9fxnVUJEkxAgQByPmOmBbktDJRjVm3absxQR6QpNUpBtX9aNQuZ3UnaynpPngfw7s73g7oVVonUWWQSGkCY5z4difdi9x/JV+9osQVo1CQBN9W7THMyt/1nGmazNJFAXVTcGZ1FibgmY2PIH88BtrQWot2gXk8zWouMvDMUYkIFkknUZWB4tQLEdZHTEvH8w1IrTam6xBqDZpMlRcGOZE7wMCOKZhu9cjUk7XOx8+YIv54uV87WOVpqwIpKxJcAguSIUMTZtKjSpvpBIGKKKdNkG2roHZDhtSswAIW9p+PTlg1nOD0Up92HljN+m2+wvEwNhG++K2WsdakmIsxnTIM79dvjg/wjh1M1RVeCeUgEHYeJbTHlG+FySalyPjimuBTGX7suGI9gAHkSBGJuFcOaokq4B1Xk2iL2F5mOXpOCXb2iuuno7sDSQ3dqV8U9Cx5RBGFilmHSQGIJ3g+v74dJyiK6hIn4kjKSrrpYcuo649XhzVaShSogFoYwTeDHw59MbcP4HVzE9wjOR7QANpmNhafPE+Wy9QOtJZD6tMNYqdogxz64LdLQvL2V8i+qgaRMAv3m150kAdY3+OIk8AuLMLe60HzkYaeH9ia2YrMjB6baCQxpnSxUbEj2Z6wcPHB/on7uhrzVRLjW5MBKc8lkbDqYxytq4obXDFbJ8dqCmkBI0iPCvQeWMwwf/DE/cphk+62p7ryNjFxBtbHmJdMSvi/GLGfzCVNIcyA1gTsSCAT5CTbywOyNfQQpEX3LfLofTG3DeEQnfVVhZ8IJNtzMDzgCeuL/AAXK/WK1OgulEdgajSJgAyqjqb+c6TyMo96HjCXT1JFLOPU7ym9QA0Y1AiN+Yte17HbDt2NZArZtxKpppUwo3qOSYEnlTA9A5wQ7ecNoHh9SnTQK2WQOpEWG0dWlSxJJ3g3M4QaFOtTyDVKbuAtSnUImymI1AGwPsTbn0xVJQa/YmvGx04zmquZro7CwV10quogRIkxO/O0chJuq8Uq1GQJUBURu4PhgwT6iOYmDvyxT/wD91Vcr3qo3imVBQk3G4kRfYDBKvxZH0moQFCOxUezJBVPNmktfz5RIjJTUrlyWahWtFjj3A1bhOWzlBlLZVzqKGYV6kiTJhlcqY/jbphVXOioQKl/35/z5jArKZmolOtTDMFZQHCk6SVMjVFjswvjzuNNJKpfxMxAXmAoEknzkAD1xqkk6MdszNVwap0xpBCgcoBv7icdQyPFMsKiIakKzmSjSFLKUm8gKJFt8c1aQFq1F1AnVf797yRcT1wzPw9GBYPopVYqIsSQCFi3QH8sJOPUk12HhLptPuNmc4eyn6szEHVqS/hNpkAi4jY+YwV7AZIrkqQJKyWYrF5LGDeQQQF8JHnO2AvDuP0kRaNWpqVYFN2ABUc1InYEDSwMwdJkAHDJlc0Ajd0dUAFRO5OwBO19pxb0RxjNp+RD0pSlBNALtP2xy1WquXSk1ZqVT/hi0iQQt5JHlAkRJEymcIyoqVKxMrckAgxPQ8xGxxN2UyzUSx1Irs32mtipAn57zvg3lOA1MxmAihG1MjVGClqanbcxfSAbGSfjjNkyPJOkbMeNQhbKuS+j6lXpN3lQpWJIRlMrAAgOp3G+0EDrthequSrZUg96pKQSzQwNwo2iVgRe564f6vZ7McOqg1Sr0qtSA9OQoYzAKn2SffMbzg92c4BTHEK2cGksKaLt7LtIYztJVF2MjU0xiii3SfJNSSbaWjmvDOy1VKFdmQwjKtRakghiA1l0yBpIMnqI5wdyHZytXyrtQWm3c+IqHIJWCfCQIJldufI4c8rk2q5riDyChqUUiOaUUJPQ2cCPLDJwDgi5dYQwGMkQIbpysANgIw7xXKxVkqNHAeKivRak2YB01aeqkbFWDEGQV9qARYkxacCanAu9WtUBCFCngAt4iFJmbAb7dcdwz3Yo5jhj5SJqZapU+rsegZigno1NlX4dMc/7Fdi3ruyFwKdVGFQkeKkZjTB3YmY5WvhnaVImkm7Y58AydLIotCmJRubBQ+vq0bhuR2EQCRGFvjXCaIzlSqVDsamvVaPEosechgbHa2Gjtgq8MSlmlVszpJTRUZRBIJVxoUbFQCCDY2g3xzjOfSB3zM1ago1e13YIM9YZjvz26+sJwkl7y2OSTH/s94q6Ad8QZaXqEqsAggCNJBnbkYOHHNcaSnlqlerdKYOsAAnwmIAJEnbHIuF8XpVKYp0a1Wi7kF3l1K04Fl8WgFngagNlPXEPH+HvQod5TzlavSLrrpVHZkbxAib38QE7euGxzWNdL5Dki5+JHcKPAKTKGCCCAem+MxDwrtRSq0KVU+E1Kavp6alBj3TjMarM3iPnChxWpmKS5djqWmSVvBg3gnoLx0nyEWeFUjRdKoUwlQMIMzo0lh7lg+h9cL+SlGcHcAyNjuMMOTz6HKZhGIXT3dRJNyZNNhvJJVwYH4PLGX9Vdjfjr1PX3T8+x0Dtnx1abPSCBteX1GTHtM6ifUAHAjgVelXytbK6lVyTufaHu9IkDAftahNGnVW9Q01QzuwXRAj+G/U+uEqhXmqratJLCdEgi/KeeFrr8RGM+nRePCa9KuAyeJGE6jYx58weRGCudyffEF2Kzbw7TyiR08+Zwe4L2bIh8yS1UydJMFZMjUPxczgbxHh9SnU0jUNWwnr+QwjnbKuDr4nlHg6Ll6qBC1TuiJuC+zC0kSCLR+uE3PHwUxewIPx5dZGGU5ivRcpJU7QOU7EfGcC+MqujLaR9oKUuw56ncrPWFjD4m72Ry8F9czR7liUmw3Y+0JAAE7EkSPT3aZrMdzFOI0Kqe8AT85xboJSTL/WVs+nY7a/Zjzv8ALG3H+Gq6NUWTVchx0Ai43jmPhiarhlZK+PIF97rM4d/o+4XWrZmjUgmjR1anJAVWKMFFzdpIMCbXxzTLsb47P9GnEPqmSQubVXLEc7kKthJNlHxxX2WZ29ArtZ2Xqiu1ejFSjWckutgh2IJHKRv1t0k9wLtEmWpCmKYLySX5NeRzuRJE7Wwzcb4NQr0qlVWCtBlkZlDxyaIDGwAmcImazCCnTZLQeY2/hIOIzcoStFsfjjT7BPtL2iGay70T4WIVl6AgggzvFiJ9MXuyna+mq9zWpVEqOZlVDJYAAAzJ2PLnhM4vmVWSoLX9q8LPSOm9v3xHleKMqgyTpk36ifnF8cssr6u4yhH2ex1Ps5Wpsa9VT9m9dwxPLQFp6r8pQj0jBfK8SpHw94tuc2jHPuFcOrVAz1mcBIZUHhBJmCSLwDBtviPg/COIVK8ZmlTSkgaHSoxbUQINNg2oid5ABvvbGtTm6pEXGG9jjnuOPSr1URJsrhzOkSIItuw0m02kYGdi8u4pZis5DPVrVDIAEhWKzAsJIb5YFcZ7NZnLxGYTugDGqZJGygXBmwmbbwcN3Du7XLKEZSoEFlKkTzkrYGZODj6nN9QJ9KiukXO3uc1UVWASKosTEg03Jv6DHO6nY5DULKSyldp2Y/xWNrbjDfxeumZzNKmbp3tWSOlOi6WPIgsYPKPLAevw9qVamlNy9pYnwqDIAG5NrEk76hAtiXpClfVEfFKNdMhc4Rx+p9ZqiolMVFWlTVCoAUUV0wBysNRAjc4Ys/mErU+6NIMSwOimAWbxCPK5ge84IcbznD6NNa+dorVrupCIqkNCkgsWbSYkQHYRHshr4VuD9rctlQGUMzi4CiLjaWIgfA+mJTjJtOh8c401Z2Hh2R7qjTpgDwIqWA+6AOd+WMxzyl9MmYKgmjQmByf/ADYzGu0ZrREvaunXDDO5JMylMKNdldRG7Pa1ojUJMQDIwM4zwPL6qdSllmoK4V0Ys2k3aRDk8tLA2PlzxU4ZSNfNOsDkVUmVsJ6wJAYBtxblIx1ntPwdTlhCiUUMCBBlNjb1PuxmSfS/cizevico7bZFnp0wGOlNTEXvZQIA53/kYqcM7fnJr9giMzfeZElYAG5UsRsdxz95LtnTVu7oyWKDUxEAXAgQN9p5QCMJ/FsqTBAVVprsIEyenwvhsT0iUhz4JxdM5pqVCz1gx1s2kS28IAfYAj+Zw00qwMqwkERHr0J2xy/gVRsvQNaDpc6fTSdwJvz+B64b+zOcbN1AtJWY87bevIDzxPJB9VmzDljSRP2j7MVG1VqVyFJYc7DkfTHMMxmfGeY2B6hRA+Qx9XcH7MqlMd54m5wbD0/fCp26+huhmk15VUoV1BMAQlXyYD2Wn7463B5WxYpRWzNnyRm/CfPJzA5/6f74ZOCcc1uiNNoUT6fqMA8/kmps1OopV0JVlIuCLEHzxdzxWpmi1EkrFMzEeIU6YY/3w2HlBSRKMnFj9k+wFJ/Hq0g39+B2cp1ctmadAVHNLUCgJkH03jxbgYF5rjNVzdmCjZQbfI3xvw3iwSqjwHKnVpe8kdCdjiCwvuy8s0XwjodTi9V6QVlYhTuJHLlO/mIwt9oOI6kubA3w2cD7TUM6zU+68HdiopMHUJ0mQLpeyyQWhiLC9LtT2PpU1FamugEwVLEzIsRqMzY299sTcGHHkpdJznMcQ1BpawkCd/l+eLXCFZyizINuckEx7z54B5mgVLGxg3+B5eWL/DCyqxI8AU3m4H6YHShrPoOiiNKKykxBXUpZfUAzHri7kqOhYaxFr8/T9sfO3BMwGS8k6t7zfnO/Xzx43anOUm7v61XgHcVqgkf3v5g49HqMVnTvp0q1EyVCpTZkIraSRIMMjHff7uE/s6Xo5E5mlUKVO7MkwVabeMNY9QTsYPXC12s4nUqU6eutUeSbO7NsBeCY5m/ng9wp54JW8qbr8G/bEMr2mvMvhp2vcEeyOfVxlRIJpUcyXgg3mmoJI6gmDzvhkzFFErI+mZISSbSBJAG207ybdFxzb6Nsq75tu7EwniEgAyywCSCBthqp1Heq7ghShYE3IB2bcxfTuB+su3pWRd8ip9KLf08gWC0qQAGwGnYdLk4UgcGu2RZq4diSXUb+Vh8owvljjrvYOAvRbwj0GMxFQHhX0GMwThw7DUx/2ku8S1pPQ4cvpL41Wp5nK0EcrSqaSygC/wBoBvGobcjjMZhV3K9kLD5ZS7kiTrYbnkYHyAwO7RZBBSJ0323O2+MxmM+PhDZOWS8QyKf9n0BFtKnc7mSefUnDd9B+TUV8wY2SnFz54zGY1rlGdHZca4zGYoA4L9N/DqY4irBYL0VZiCRJBdZMc4AHuwn5PKKEFvmcZjML3Cy0uVXVt8ziHiOUUXAvPU4zGY6XAEdQ+iDKIuTzBCiRUF+dlAEzvHKdr9cUu3xLcRy6EkosECTuytJ8yepxmMxnkXhyaUODUe+VtAmDe/73wG+kLhVKnodECs4cNpJGoCNwDHvx7jMTiVlwAuy+WWSIt6nFXtBlF79rchzPnjMZjV3MXYpcZyiytuXU+Xnh77D5FGyFVGEqVqSJPNfXGYzEcnBq9G9o9+hHKLOZaPEFUTJ6MfzwTyuVU0Xtu4BubglAfzOMxmHlyvmJ+l/ITu3uTTWluR5nywpjKL0+Zx5jMCPAsu3wLdKkNItyGPcZjMUJn//Z"/>
          <p:cNvSpPr>
            <a:spLocks noChangeAspect="1" noChangeArrowheads="1"/>
          </p:cNvSpPr>
          <p:nvPr/>
        </p:nvSpPr>
        <p:spPr bwMode="auto">
          <a:xfrm>
            <a:off x="155575" y="-17907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" name="AutoShape 2" descr="data:image/jpeg;base64,/9j/4AAQSkZJRgABAQAAAQABAAD/2wCEAAkGBhQQEBQUEhQUFRIQFBUUFRQPDw8PDw8UFBQVFBQQFBQXHCYeFxkkGRQUHy8gIycpLCwsFR4xNTAqNSYrLCkBCQoKDQwOFw8PGCkdHiQpKTUtLCkpLCktKSkyKSwpKSksKSwpKSkpLCopKSksLCkpLCksKSwpKSkpKSktKSwsKf/AABEIAQMAwwMBIgACEQEDEQH/xAAcAAABBQEBAQAAAAAAAAAAAAADAAECBAYFBwj/xABFEAABAwEEBQcICAUEAwEAAAABAAIDEQQFEiEGMUFRcRMiYXOBkaEHIyQysbKzwTM0QlJyktHwFGKCosJTY2Txg6PhFf/EABkBAQEAAwEAAAAAAAAAAAAAAAABAwQFAv/EAB8RAQEBAAICAgMAAAAAAAAAAAABAgMRBCExMhJBYf/aAAwDAQACEQMRAD8AzhYlgR8CXJoA4EsKOGJYEAMKWFHwJYUAcKWFFwJsKDlW+fk8bHHDHaWgV2NlZSh6KgAf0rQaB3vngfrC5d5WATRuYdoyO47CuHojMYp3McSHA5Vr+9gWtz47za2OHks1I96D6sy3LO3JeMRZPV7cTecc86OFW5bU9ivrzezIZk6gq1mns2PlOTOManNhdQ51oKDxXPnt0pm34aa6ZsUeIGortBGroKq39aKNO8hBsl61NA17d2JhDe/Yqd5TYg4n7P8A2pb16Px6vtiLZpAA11mZUultGOY0oGtY1oYwHaTSp3A0Q6LkwSk22UHe49xAXYIXV4p1lyeXXekKJUUqJUWVjQomop0SoghRNRSolRBGiaikUqII0STp0HSbHkE+BWGR5DgPYlyaCvgTYFZ5NMY0FbAkWKwY1HAgAWJsKOWKJagDhWV0ijdFaY5WtyyBIGRz29/gteWqLmb9SlnZL0Ho5fGN5bX6Qaq0o4blvLssR1cq4DXkyOo7SD7F5dbLnfA4kNLXxnMbd4cDtyoa9K7Fg01eG0LX4shVoqHdi5msWX06eOWyPRJoQyuZJzqXkE+GXgsuC6Zzmt9QEl7tlPujpIULNeU1rIa1jmNNAXO106AFurm0YDmtbSkbde9+8V3nescxbep8vd3JO9PHL/uCSzW2GZw83bWvewivNoSHMPTm13BwVgtW+8tdrjistnYABKZQ6OmuNkbHNfToONradPQvObJeTJMtTtx28N662Z1OnKt7vY5CjREITUXpEKJqKdE1EESE1FOiZBCiainRMUEUkk6DRxRc0cB7E5iVmCLmN/C32BSMaCkY1Exq66NQMaCpyaiY1aMaiWIKpYolisli5943rHB67udsa3N57NnagKWriaR3k1jHRA894oafYadddxIy7Vzrw0lkkqGcxv8AKeeeLv0ouODUoPoezaOR22zRE5SMjDWP14mUyY/eOlcJ+i4gkILaOGdCMuI3hdfR++hZbpZO4F3J2dr8INC92EYWA9LiB2rzG0+UG3WycHlXte0l2FuBlljDc8DYy0mTKlS4ngsHLwTfueqz8XNcer7j2PR/R2oD3ijdYGou6egLVBoAoNQ2DUs7onpHJPFGLVE6GV4GEvaGMtGVSWNrVppnhPEVFaXdLL3/AISxTzbY43Yfxu5rP7i1e+PjmJ1Hjk5Lu914L5StIP4y8JXA1jhPIx7sLCQXDi7EeBCyim/M/vNCe6mw9iyMSxDekrNTyRudzh45roQaQj7badLMx3FcatdlPFKiK1cFsZJ6rgejU7uOaLRY6iuQXtIz7WIbn87x1+KDS0USFQsl+NcaP5pOok809uztXRKCFEqKSYoIUSUkkG1s8XMZ+FvuhSMSs2WLzbPwM90KZiQUHRIbo1fdEhOjQUnMXPvK9IoB5xwB2NHOeeDfmaBF0nt5s9me9vrkhjTuc80r2Cp7F5fLKXElxJJOZcSSTvJOtB3bz0ukkqIvNt365D27OzvXBLqmpzPTrKZIoI59FO0FSjGaShK6jSehB6dZNPS274rPExmNsLWudIA4khpADW6hltNdeoLzqxl78UzzzsYoNRAFajoGrJBs9udFJ2CldRadVOxa667thmiBYC2UVcYy6odn6zSek+NDQ0LvXQ9n0Hv7/wDTsAfM1mNr3RvDQQ3Eyha8DW00LT0HUsv5br55OzwWUOJMrjI6p52CPJoO+rnV/oVjyOWgYbTGNTDE6mqhIkacv6R3LzrylX1/FXnO4GrITyDN1IqhxHF+M9q8jLuKYqSG81NO/wDREME6dMgSYhSCQCCvaW1WpuSbHZ2E5kAt/KSPYAs1KF3tGD5kjc93iGlFdQhMQpkJiEEKJJ6J0HpFij81H1bPdCm6JWbBH5mLq2e4FJ0SCg6JAfEui+NBfGgwvlKZSxtO6eP3ZF5wda9F8rEuGzQt+/NX8kb/AJuC83e7V0hBMFSCECitQRj2jd7Dq+Y7FMsqCN6jOcJDtmo8Dt7CjAIjmRvo4MfsNGnd/wDCtVd8Rwgklj2AHKoIBFQRvBB7QelZu84sgdo9mv8AVay67cJbMwPALowAHDWW/dPbn45Eku9RWt0F0k/hYbyndk+OzxEbnyFz2Qntc4D91Xmw3k1JzJOsneV07yvAhhiacpSxz6ayIjII2nte4/0hcsnwUoZzqcTq/VRa1Jo2nb4DcpUUQqJk6SBgnaclF5oCpjUgg9q7Gjcnrt4O+R+S5JVy45MM4H3gR8x7EGlSonISoioUSUqJIPWbuZ5iLqo/caiOYp3a3zEXVR+41Ec1BSfGgujV5zEF7EHl3lkFI7Luxy+DY/1K85mHm67W59m1ekeWiSgsjd7pndwjb/kV55GKtpvCATDkisVeA80K0xBNzaih1FQszssJ1ty4jYfl2IqFMzU4a27PvDaERK0CrT0Z8aZ0XSuqAxwE/YeA5jhtz9XocMsu3UqDXVFRmCrlzXgYrPPEc2g80EkYXEnA4drgSOjZrViqePES4/aNfkkczw/YHz7lGtBlwCcNoP33qCaaqZKqIdMUqpkEJzl3e1FBVa1O1cR7VYagcollkwyxu3Pb3VCgUN6DbUSona6oB2EA9+aeiKgknokg9iuxvo8PVR+41Fc1K62+jw9VH8NqK5qCq5qE5qtOCE5qDx7y1fT2UbopD3vaPksLEMlqfLBbcd5BmyGKNva7FKfB7e5ZdiClGaEjc4+1XGKnJlI7sPeFbiKAySSQQCaMLqfZdmOg7R26+9TOvjQniKgfvoSe2oQg6rj3cafsoggzz7v1RFFSCKjROnTIhJkkkFS3HIcR7VbjOSp3j6vaEeyPq0IqwoPU1B6I1t1GsEZ/lA7svkrS5+jhrZx0OcOytfmV0iEVGiSlRJB7NdY9Hh6mL4bUZzUO6h6PD1MXw2ozggrvCE4I72oT2oPnTyhS473tX8smH8jGM+S5gXS03ipe1sr/AK7j3gOHtXNCCjbRR4O8U7v+0ezuyTW2OreBqmspyQW0gmBSqgclKF5AGQ37c6muY2oUhyPd3orRkgVFJRToh0k1UkCTFOouRVS3+oVK73c1WIIWyPYx3qve1ppuc4D5qrd7SKg6waHiMigvKDtSmFByI1GjEmKz/he4ew/NdVcTRL6OTrPa0VXcRUSEylRJB7NdX1eHqYvhtR3IN1D0eHqYvhtR3BAFwQXBWHIL3huZ1NzPAZlB84aaWsS3na3jVy7mCm6KkVf7FzAg8sZHuedcji88XEuPtR0A3oUARJXUQ4XIDhIlKqaqBpBl2j2oo1ITjq4hEqgeqVUySB0kwTohKLypob0U9lYTIwDWZGU/O1K1Mw2mYbppPfKJdr6TRndIz3wleg9Kn61/vFAmqEidhTPRHd0Qk+lH4D7w+QWhKzWiHry/hb7XLTFFMkkkg9nuoejw9TF8NqO5Aun6tD1MXw2qw5AJy5Wkk2Cx2l33bPOe0RPIXVcs/p5Nguu2n/jSj8zS0e8g+bbK3LgrJQrO2gRSUFa1FKIJrSVKIICpEJBSQQpmOPyK7V+WOBmHkH46/wC4Hktp6zgAMBJ+zs6VxnbOI9oRkDAJUTpFEJME9UkUyEUQobkBrubWaMHbIz3wp3lnap+tf7xQbE+kkZ3SMP8AcEW3Gtpm66T3ygGEpApAJO1Ijo6KvpOR96M+Dmn9VrVkNFz6T/Q/5LXopqJJ0kHst0/Voepi+G1WHKtdX1eHqYvhtVhyAblh/K/a8F1SitDLJDHxrIHkd0ZW4cvK/Lva6QWSIfbmkkP/AI2Bo+KUHlEYonKYJFBTndzqI0ark889ytRBARoUikCo1QRk1fvZmjEoVK5b0SlNesIHqnUQU6ISSRTBFMSmKRSQBLsOf3ed3Zo1qfWaRw1OkkI4F5IQZyKHgVGzjmDgguNKZMwpygu6On0pnSHj+wn5LZlYm4XUtUXSXDvY5beiCKdPRJB7FdX1eHqYvhtR3oF1fV4epi+G1GcUAyV4x5c7TitdmjH2IXvI3cpJQfCXs7l4B5VbVyl7TD/SZDGOAia8/wB0jkGVTFIJn6kHPYauPFX41Qs42roMCCdVE/ums9CkQhvGSBrNWQjCKk5BtRUqzMec7X6xBxZOBBIIPTWqoRDDsJHOrnQ+q4DZvPgj2Qc2m4nsrnl3oCVUwVAp2oJJkikghh4psIUimogDP6p4FTso82OCjaBzTwU7EeYOCAjFJyYhOUB7lPpUP4/8St4VhbhFbVF0OJ7mOK3RQMmT1TIPYLrPo8PUxfDarDiq11n0eHqYvhtRygg4r5p06tJfe1sP/Ie3sZRg91fSzgvl3SOTHeFrdvtM/wAV6AIQrS6jTwRAg2v1DwQV7I1dBoVOxjJXGlAnlBcVN5Q0Dtj5venh9Zw30PtH6IjNSgcnjpBHz+SAjkmlO5QCAiipApkCUSE9E5QBn9U8ClY8mhPaPVdwKVl9UcEB0gkEkF/RdlbUP5WPPhh/yW0JWQ0SHpDuqd77FrygZJJMg9eur6vD1Ufw2o7iq91n0eHqo/htRnIGLqHtC+UBNjke463vc78zi75r6otMlGOO5rj3AlfKFlOXYPYgvAIFqOR4Kw0ZKtbNSBWYZI4Krxmnhr4IocgTimiFSovKJAMqoCOFEO0Ggr90g9m3wR3DJAkFRxCAxUCms76sHCh4jIqbwgZpUiEMIgKBJJUSQCtB5ruBUrOMkO1mjc9pHtVizNqKjMbxqQSIUSplQKDs6Hjz0nVj3gtWVlND/ppOr/yatYUEUySSD1u6z6PD1Ufw2o7iq91/V4eqj+G1GcUFW8QTDIACSY5AAMySWGgHTVePaLeTaytobfahjFMVnsxq5mXqyPAJB6KDivZ3FebXu0G9J6DbFXpPIsNf3uWPk3cZ7jJxYm9dVp7Fo9c8baNsoOWuRj5HHte6qyHlJ0RsDYDPZWmJ7Kl8fOEbmFpbiAdWhDyzUdurau/NahGGg/aNO2lVn/KFIf4CQg/cBpuL2ha+OfV1JW3yeNmZtjyRp1ojSgMKKFuNA0hVmHIUVZmbuCtIJ6kN4U61Q3FBCzGjnD+oew/JWCqj3YXNd00PAq2UAyFJpTkKCAiSYFOgTbAZ3NjaKueQGjpO3htXuWjNpdZY44WtiLWMAoYIxWgpi5tDn0krzTyeXeZLXipzY2Gp6XZADsDlv4rd6a9g1iNhIqMql+zZq8Fp8/Jqa6jd4OLNz3qNTahZJh6RZIXV28lG53ZUAjvWYvfQu5nAu8/Af9kWiTPoBa8dxXXnlqMuC5FsOR6KnuCxzyNz+sl8bF/jD3dchs1rtAbnCObE8uaTK2ocHc3LVTVlntXWKlRRK3451RSSSVHrF1nzEPVR+41GeVXuz6CLqo/cajOQDcV52ZA68rRiy84MttGjkwf/AFr0RxWF07sAilhtbcucI5aaiD6rj3f2hYebNuWfg1M79r1ousWiTk3OwsDMVWAY8QLQKE1ApWupZ7SGyGewSx/bDTsPrMOKne2natG63tiDJnYi3DgdhzoDQ46baYfaqNkvSz2h8rYZWPJdXC0HFVxqRhcK6yRqWpJPxmp89t62/nc34seEsKKTkh20lksgpk2R4yypRxFEweXZUI4rouUtWVmVd6mcko1JwQMShvPgnqnQBe3ECEayS4m9IyP6qrI/CVHEWnG3MHWEHRSIQ4rU12ojgciiYxvHfVBEKYUS7j3JA9Hj+iD1HyeWYRWR0hoK4nuJ3ah2UC5egtudardbJz9oxgbg0Y8Le4BZ+2aZWiSzCznk2sAwudG0h8jQAMJ2AUArTWtN5MWBlmkfTN8jjU5EhoDR2ZHxWjvFzNav7dDj3NaznPxGubPWQ7mDvrqXNtFrJY4gVq8gcAOcf3uV265Q4SvOrER+UYT4gqheVqAaxg1lldWrFQmu7IlYJO702d66ndcuqZOVErquMZJMkg9Xu36CLqo/caivSSQDcuNpVA19itAcKjkZHZ7Cxhc08Q4A9iSSlWMpdbeUsjcefNBz4KGh9yQxzxytaRI5khJxyGpqG6iaaiUyS0/H+1b/AJX1jyG9/rE/XS/EcpUSSW656bVNJJAN6iDmkkgqW5Tu86xsySSQHfA2uoKYCdJBNhTlJJA51Le2d3JWJnJ82kQdlvLak59KZJa3kfpteN813bmcRYGb3MDiTmSXCpJr0krk2Kdz2BzjUmoqdwNAEkl48f7Vl8n6wUqJSSW40DJJJIP/2Q=="/>
          <p:cNvSpPr>
            <a:spLocks noChangeAspect="1" noChangeArrowheads="1"/>
          </p:cNvSpPr>
          <p:nvPr/>
        </p:nvSpPr>
        <p:spPr bwMode="auto">
          <a:xfrm>
            <a:off x="307975" y="-163830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6" name="Picture 2" descr="http://www.tijdgeest.eu/map-artikelen/kreeftindepolder-jaren50gez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7" r="25486"/>
          <a:stretch/>
        </p:blipFill>
        <p:spPr bwMode="auto">
          <a:xfrm>
            <a:off x="0" y="19489"/>
            <a:ext cx="24003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/>
          <p:cNvSpPr txBox="1"/>
          <p:nvPr/>
        </p:nvSpPr>
        <p:spPr>
          <a:xfrm>
            <a:off x="2584580" y="1391287"/>
            <a:ext cx="633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u="sng" dirty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" name="Picture 2" descr="https://encrypted-tbn0.gstatic.com/images?q=tbn:ANd9GcTKDn13q36NqjhBTz56D1rx4hpn1FuLPOtmZE3cb7boOJ53uLNP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9" y="2859782"/>
            <a:ext cx="4545319" cy="206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ema-online.org/wp-content/uploads/2012/03/starbuc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2941229"/>
            <a:ext cx="2986793" cy="198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images.vr-zone.net/2013/06/PlayStation-4-box-cover-a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17" y="2622995"/>
            <a:ext cx="3303427" cy="25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30" y="233926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2646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3. Nederland </a:t>
            </a:r>
            <a:r>
              <a:rPr lang="en-US" sz="2000" dirty="0" err="1" smtClean="0">
                <a:solidFill>
                  <a:prstClr val="white"/>
                </a:solidFill>
              </a:rPr>
              <a:t>Immigratieland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2646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Migratie</a:t>
            </a:r>
            <a:r>
              <a:rPr lang="en-US" sz="2000" dirty="0" smtClean="0">
                <a:solidFill>
                  <a:prstClr val="white"/>
                </a:solidFill>
              </a:rPr>
              <a:t> is van </a:t>
            </a:r>
            <a:r>
              <a:rPr lang="en-US" sz="2000" dirty="0" err="1" smtClean="0">
                <a:solidFill>
                  <a:prstClr val="white"/>
                </a:solidFill>
              </a:rPr>
              <a:t>alle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tijden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migreren</a:t>
            </a:r>
            <a:r>
              <a:rPr lang="en-US" sz="2000" dirty="0" smtClean="0">
                <a:solidFill>
                  <a:prstClr val="white"/>
                </a:solidFill>
              </a:rPr>
              <a:t> al </a:t>
            </a:r>
            <a:r>
              <a:rPr lang="en-US" sz="2000" dirty="0" err="1" smtClean="0">
                <a:solidFill>
                  <a:prstClr val="white"/>
                </a:solidFill>
              </a:rPr>
              <a:t>eeuwen</a:t>
            </a:r>
            <a:r>
              <a:rPr lang="en-US" sz="2000" dirty="0" smtClean="0">
                <a:solidFill>
                  <a:prstClr val="white"/>
                </a:solidFill>
              </a:rPr>
              <a:t> van en </a:t>
            </a:r>
            <a:r>
              <a:rPr lang="en-US" sz="2000" dirty="0" err="1" smtClean="0">
                <a:solidFill>
                  <a:prstClr val="white"/>
                </a:solidFill>
              </a:rPr>
              <a:t>naar</a:t>
            </a:r>
            <a:r>
              <a:rPr lang="en-US" sz="2000" dirty="0" smtClean="0">
                <a:solidFill>
                  <a:prstClr val="white"/>
                </a:solidFill>
              </a:rPr>
              <a:t> Nederland </a:t>
            </a:r>
            <a:r>
              <a:rPr lang="en-US" sz="2000" dirty="0" err="1" smtClean="0">
                <a:solidFill>
                  <a:prstClr val="white"/>
                </a:solidFill>
              </a:rPr>
              <a:t>om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verschillende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redenen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electivo.nl/images/content/winkels/405/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51670"/>
            <a:ext cx="44577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213970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Factoren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om</a:t>
            </a:r>
            <a:r>
              <a:rPr lang="en-US" sz="2000" dirty="0" smtClean="0">
                <a:solidFill>
                  <a:prstClr val="white"/>
                </a:solidFill>
              </a:rPr>
              <a:t> je land </a:t>
            </a:r>
            <a:r>
              <a:rPr lang="en-US" sz="2000" dirty="0" err="1" smtClean="0">
                <a:solidFill>
                  <a:prstClr val="white"/>
                </a:solidFill>
              </a:rPr>
              <a:t>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verlaten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noemen</a:t>
            </a:r>
            <a:r>
              <a:rPr lang="en-US" sz="2000" dirty="0" smtClean="0">
                <a:solidFill>
                  <a:prstClr val="white"/>
                </a:solidFill>
              </a:rPr>
              <a:t> we </a:t>
            </a:r>
            <a:r>
              <a:rPr lang="en-US" sz="2000" u="sng" dirty="0" err="1" smtClean="0">
                <a:solidFill>
                  <a:prstClr val="white"/>
                </a:solidFill>
              </a:rPr>
              <a:t>pushfactoren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Je </a:t>
            </a:r>
            <a:r>
              <a:rPr lang="en-US" sz="2000" dirty="0" err="1" smtClean="0">
                <a:solidFill>
                  <a:prstClr val="white"/>
                </a:solidFill>
              </a:rPr>
              <a:t>vlucht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oorlog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armoede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Hangt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religie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politiek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, die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gewenst</a:t>
            </a:r>
            <a:r>
              <a:rPr lang="en-US" sz="2000" dirty="0" smtClean="0">
                <a:solidFill>
                  <a:prstClr val="white"/>
                </a:solidFill>
              </a:rPr>
              <a:t> is.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Factoren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waarom</a:t>
            </a:r>
            <a:r>
              <a:rPr lang="en-US" sz="2000" dirty="0" smtClean="0">
                <a:solidFill>
                  <a:prstClr val="white"/>
                </a:solidFill>
              </a:rPr>
              <a:t> je </a:t>
            </a:r>
            <a:r>
              <a:rPr lang="en-US" sz="2000" dirty="0" err="1" smtClean="0">
                <a:solidFill>
                  <a:prstClr val="white"/>
                </a:solidFill>
              </a:rPr>
              <a:t>naar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bepaald</a:t>
            </a:r>
            <a:r>
              <a:rPr lang="en-US" sz="2000" dirty="0" smtClean="0">
                <a:solidFill>
                  <a:prstClr val="white"/>
                </a:solidFill>
              </a:rPr>
              <a:t> land </a:t>
            </a:r>
            <a:r>
              <a:rPr lang="en-US" sz="2000" dirty="0" err="1" smtClean="0">
                <a:solidFill>
                  <a:prstClr val="white"/>
                </a:solidFill>
              </a:rPr>
              <a:t>komt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noemen</a:t>
            </a:r>
            <a:r>
              <a:rPr lang="en-US" sz="2000" dirty="0" smtClean="0">
                <a:solidFill>
                  <a:prstClr val="white"/>
                </a:solidFill>
              </a:rPr>
              <a:t> we: </a:t>
            </a:r>
            <a:r>
              <a:rPr lang="en-US" sz="2000" u="sng" dirty="0" err="1" smtClean="0">
                <a:solidFill>
                  <a:prstClr val="white"/>
                </a:solidFill>
              </a:rPr>
              <a:t>pullfactoren</a:t>
            </a:r>
            <a:r>
              <a:rPr lang="en-US" sz="2000" u="sng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 het land </a:t>
            </a:r>
            <a:r>
              <a:rPr lang="en-US" sz="2000" dirty="0" err="1" smtClean="0">
                <a:solidFill>
                  <a:prstClr val="white"/>
                </a:solidFill>
              </a:rPr>
              <a:t>zoeken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jouw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beroep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 het land is </a:t>
            </a:r>
            <a:r>
              <a:rPr lang="en-US" sz="2000" dirty="0" err="1" smtClean="0">
                <a:solidFill>
                  <a:prstClr val="white"/>
                </a:solidFill>
              </a:rPr>
              <a:t>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vrede</a:t>
            </a:r>
            <a:r>
              <a:rPr lang="en-US" sz="2000" dirty="0" smtClean="0">
                <a:solidFill>
                  <a:prstClr val="white"/>
                </a:solidFill>
              </a:rPr>
              <a:t>/</a:t>
            </a:r>
            <a:r>
              <a:rPr lang="en-US" sz="2000" dirty="0" err="1" smtClean="0">
                <a:solidFill>
                  <a:prstClr val="white"/>
                </a:solidFill>
              </a:rPr>
              <a:t>groeiende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welvaart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61" y="408391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Arbeidsmigranten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EU: </a:t>
            </a:r>
            <a:r>
              <a:rPr lang="en-US" sz="2000" dirty="0" err="1" smtClean="0">
                <a:solidFill>
                  <a:prstClr val="white"/>
                </a:solidFill>
              </a:rPr>
              <a:t>Polen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Bulgaren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Roemenen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Bijv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Seizoenswerk</a:t>
            </a:r>
            <a:r>
              <a:rPr lang="en-US" sz="2000" dirty="0" smtClean="0">
                <a:solidFill>
                  <a:prstClr val="white"/>
                </a:solidFill>
              </a:rPr>
              <a:t> in </a:t>
            </a:r>
            <a:r>
              <a:rPr lang="en-US" sz="2000" dirty="0" err="1" smtClean="0">
                <a:solidFill>
                  <a:prstClr val="white"/>
                </a:solidFill>
              </a:rPr>
              <a:t>tuinbouw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Hoogopgeleid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China, VS, </a:t>
            </a:r>
            <a:r>
              <a:rPr lang="en-US" sz="2000" dirty="0" err="1" smtClean="0">
                <a:solidFill>
                  <a:prstClr val="white"/>
                </a:solidFill>
              </a:rPr>
              <a:t>Duitsland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u="sng" dirty="0" err="1" smtClean="0">
                <a:solidFill>
                  <a:prstClr val="white"/>
                </a:solidFill>
              </a:rPr>
              <a:t>Kennismigranten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u="sng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Werkzoekenden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arme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gebieden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buiten</a:t>
            </a:r>
            <a:r>
              <a:rPr lang="en-US" sz="2000" dirty="0" smtClean="0">
                <a:solidFill>
                  <a:prstClr val="white"/>
                </a:solidFill>
              </a:rPr>
              <a:t> de EU. </a:t>
            </a:r>
            <a:r>
              <a:rPr lang="en-US" sz="2000" dirty="0" err="1" smtClean="0">
                <a:solidFill>
                  <a:prstClr val="white"/>
                </a:solidFill>
              </a:rPr>
              <a:t>Tegenwoordig</a:t>
            </a:r>
            <a:r>
              <a:rPr lang="en-US" sz="2000" dirty="0" smtClean="0">
                <a:solidFill>
                  <a:prstClr val="white"/>
                </a:solidFill>
              </a:rPr>
              <a:t> heel </a:t>
            </a:r>
            <a:r>
              <a:rPr lang="en-US" sz="2000" dirty="0" err="1" smtClean="0">
                <a:solidFill>
                  <a:prstClr val="white"/>
                </a:solidFill>
              </a:rPr>
              <a:t>moeilijk</a:t>
            </a:r>
            <a:r>
              <a:rPr lang="en-US" sz="2000" dirty="0" smtClean="0">
                <a:solidFill>
                  <a:prstClr val="white"/>
                </a:solidFill>
              </a:rPr>
              <a:t> door </a:t>
            </a:r>
            <a:r>
              <a:rPr lang="en-US" sz="2000" dirty="0" err="1" smtClean="0">
                <a:solidFill>
                  <a:prstClr val="white"/>
                </a:solidFill>
              </a:rPr>
              <a:t>immigratiewetten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u="sng" dirty="0" err="1" smtClean="0">
                <a:solidFill>
                  <a:prstClr val="white"/>
                </a:solidFill>
              </a:rPr>
              <a:t>Illegalen</a:t>
            </a:r>
            <a:r>
              <a:rPr lang="en-US" sz="2000" u="sng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6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voormalige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Kolonien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Indonesie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Onafhankelijk</a:t>
            </a:r>
            <a:r>
              <a:rPr lang="en-US" sz="2000" dirty="0" smtClean="0">
                <a:solidFill>
                  <a:prstClr val="white"/>
                </a:solidFill>
              </a:rPr>
              <a:t> in 1949: </a:t>
            </a:r>
            <a:r>
              <a:rPr lang="en-US" sz="2000" dirty="0" err="1" smtClean="0">
                <a:solidFill>
                  <a:prstClr val="white"/>
                </a:solidFill>
              </a:rPr>
              <a:t>immigratie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Indiers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Nederlandse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afkomst</a:t>
            </a:r>
            <a:r>
              <a:rPr lang="en-US" sz="2000" dirty="0" smtClean="0">
                <a:solidFill>
                  <a:prstClr val="white"/>
                </a:solidFill>
              </a:rPr>
              <a:t>/</a:t>
            </a:r>
            <a:r>
              <a:rPr lang="en-US" sz="2000" dirty="0" err="1" smtClean="0">
                <a:solidFill>
                  <a:prstClr val="white"/>
                </a:solidFill>
              </a:rPr>
              <a:t>ouders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1951: </a:t>
            </a:r>
            <a:r>
              <a:rPr lang="en-US" sz="2000" dirty="0" err="1" smtClean="0">
                <a:solidFill>
                  <a:prstClr val="white"/>
                </a:solidFill>
              </a:rPr>
              <a:t>Molukkers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Oudsoldaten</a:t>
            </a:r>
            <a:r>
              <a:rPr lang="en-US" sz="2000" dirty="0" smtClean="0">
                <a:solidFill>
                  <a:prstClr val="white"/>
                </a:solidFill>
              </a:rPr>
              <a:t> van het </a:t>
            </a:r>
            <a:r>
              <a:rPr lang="en-US" sz="2000" dirty="0" err="1" smtClean="0">
                <a:solidFill>
                  <a:prstClr val="white"/>
                </a:solidFill>
              </a:rPr>
              <a:t>Nederlands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indisch</a:t>
            </a:r>
            <a:r>
              <a:rPr lang="en-US" sz="2000" dirty="0" smtClean="0">
                <a:solidFill>
                  <a:prstClr val="white"/>
                </a:solidFill>
              </a:rPr>
              <a:t> leger. </a:t>
            </a:r>
            <a:r>
              <a:rPr lang="en-US" sz="2000" dirty="0" err="1" smtClean="0">
                <a:solidFill>
                  <a:prstClr val="white"/>
                </a:solidFill>
              </a:rPr>
              <a:t>Werden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gezien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verraders</a:t>
            </a:r>
            <a:r>
              <a:rPr lang="en-US" sz="2000" dirty="0" smtClean="0">
                <a:solidFill>
                  <a:prstClr val="white"/>
                </a:solidFill>
              </a:rPr>
              <a:t> in </a:t>
            </a:r>
            <a:r>
              <a:rPr lang="en-US" sz="2000" dirty="0" err="1" smtClean="0">
                <a:solidFill>
                  <a:prstClr val="white"/>
                </a:solidFill>
              </a:rPr>
              <a:t>eigen</a:t>
            </a:r>
            <a:r>
              <a:rPr lang="en-US" sz="2000" dirty="0" smtClean="0">
                <a:solidFill>
                  <a:prstClr val="white"/>
                </a:solidFill>
              </a:rPr>
              <a:t> land.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Nederlandse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regering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beloofde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Molukkers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	</a:t>
            </a:r>
            <a:r>
              <a:rPr lang="en-US" sz="2000" dirty="0" err="1" smtClean="0">
                <a:solidFill>
                  <a:prstClr val="white"/>
                </a:solidFill>
              </a:rPr>
              <a:t>onafhankelijk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staat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geven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Weinig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opvang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eerste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Molukkers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kwamen</a:t>
            </a:r>
            <a:r>
              <a:rPr lang="en-US" sz="2000" dirty="0" smtClean="0">
                <a:solidFill>
                  <a:prstClr val="white"/>
                </a:solidFill>
              </a:rPr>
              <a:t> in 	</a:t>
            </a:r>
            <a:r>
              <a:rPr lang="en-US" sz="2000" dirty="0" err="1" smtClean="0">
                <a:solidFill>
                  <a:prstClr val="white"/>
                </a:solidFill>
              </a:rPr>
              <a:t>voormalige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concentratiekampen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terecht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98757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6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Treinkaping</a:t>
            </a:r>
            <a:r>
              <a:rPr lang="en-US" sz="2000" dirty="0" smtClean="0">
                <a:solidFill>
                  <a:prstClr val="white"/>
                </a:solidFill>
              </a:rPr>
              <a:t> de Punt en school </a:t>
            </a:r>
            <a:r>
              <a:rPr lang="en-US" sz="2000" dirty="0" err="1" smtClean="0">
                <a:solidFill>
                  <a:prstClr val="white"/>
                </a:solidFill>
              </a:rPr>
              <a:t>Bovensmilde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geschiedenis24.nl/.imaging/stk/geschiedenis/zoom/media/geschiedenis/nieuws/drie/2002/May/6802257/original/6802257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53" b="35825"/>
          <a:stretch/>
        </p:blipFill>
        <p:spPr bwMode="auto">
          <a:xfrm>
            <a:off x="4778731" y="1469764"/>
            <a:ext cx="4376241" cy="36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ile:Treinkaping bij De Punt - 929-2101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4669"/>
            <a:ext cx="5148064" cy="341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2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4248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Suriname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Onafhankelijkheid</a:t>
            </a:r>
            <a:r>
              <a:rPr lang="en-US" sz="2000" dirty="0" smtClean="0">
                <a:solidFill>
                  <a:prstClr val="white"/>
                </a:solidFill>
              </a:rPr>
              <a:t> in 1975.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i="1" dirty="0" smtClean="0">
                <a:solidFill>
                  <a:prstClr val="white"/>
                </a:solidFill>
              </a:rPr>
              <a:t>1987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Staatsgreep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militair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Desi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Bouterse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nieuwe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migratiestroom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Surinamers: </a:t>
            </a:r>
            <a:r>
              <a:rPr lang="en-US" sz="2000" dirty="0" err="1" smtClean="0">
                <a:solidFill>
                  <a:prstClr val="white"/>
                </a:solidFill>
              </a:rPr>
              <a:t>gemengde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velen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stammen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af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slavenarbeiders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9218" name="Picture 2" descr="http://www.suriname.nu/101alg/surinam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771550"/>
            <a:ext cx="2520280" cy="331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9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42484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Antillen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Vanaf</a:t>
            </a:r>
            <a:r>
              <a:rPr lang="en-US" sz="2000" dirty="0" smtClean="0">
                <a:solidFill>
                  <a:prstClr val="white"/>
                </a:solidFill>
              </a:rPr>
              <a:t> Jaren 60 </a:t>
            </a:r>
            <a:r>
              <a:rPr lang="en-US" sz="2000" dirty="0" err="1" smtClean="0">
                <a:solidFill>
                  <a:prstClr val="white"/>
                </a:solidFill>
              </a:rPr>
              <a:t>grote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werkloosheid</a:t>
            </a:r>
            <a:r>
              <a:rPr lang="en-US" sz="2000" dirty="0" smtClean="0">
                <a:solidFill>
                  <a:prstClr val="white"/>
                </a:solidFill>
              </a:rPr>
              <a:t> op </a:t>
            </a:r>
            <a:r>
              <a:rPr lang="en-US" sz="2000" dirty="0" err="1" smtClean="0">
                <a:solidFill>
                  <a:prstClr val="white"/>
                </a:solidFill>
              </a:rPr>
              <a:t>antillen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Antilianen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konden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vrij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naar</a:t>
            </a:r>
            <a:r>
              <a:rPr lang="en-US" sz="2000" dirty="0" smtClean="0">
                <a:solidFill>
                  <a:prstClr val="white"/>
                </a:solidFill>
              </a:rPr>
              <a:t> Nederland </a:t>
            </a:r>
            <a:r>
              <a:rPr lang="en-US" sz="2000" dirty="0" err="1" smtClean="0">
                <a:solidFill>
                  <a:prstClr val="white"/>
                </a:solidFill>
              </a:rPr>
              <a:t>reizen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Vanaf</a:t>
            </a:r>
            <a:r>
              <a:rPr lang="en-US" sz="2000" dirty="0" smtClean="0">
                <a:solidFill>
                  <a:prstClr val="white"/>
                </a:solidFill>
              </a:rPr>
              <a:t> 2000 </a:t>
            </a:r>
            <a:r>
              <a:rPr lang="en-US" sz="2000" dirty="0" err="1" smtClean="0">
                <a:solidFill>
                  <a:prstClr val="white"/>
                </a:solidFill>
              </a:rPr>
              <a:t>strengere</a:t>
            </a:r>
            <a:r>
              <a:rPr lang="en-US" sz="2000" dirty="0" smtClean="0">
                <a:solidFill>
                  <a:prstClr val="white"/>
                </a:solidFill>
              </a:rPr>
              <a:t> regels </a:t>
            </a:r>
            <a:r>
              <a:rPr lang="en-US" sz="2000" dirty="0" err="1" smtClean="0">
                <a:solidFill>
                  <a:prstClr val="white"/>
                </a:solidFill>
              </a:rPr>
              <a:t>vanwege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grote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toestroom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kansarme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jongeren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58" y="411510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59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Gezinshervorming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Legale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immigranten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kunnen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hun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gezin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naar</a:t>
            </a:r>
            <a:r>
              <a:rPr lang="en-US" sz="2000" dirty="0" smtClean="0">
                <a:solidFill>
                  <a:prstClr val="white"/>
                </a:solidFill>
              </a:rPr>
              <a:t> Nederland </a:t>
            </a:r>
            <a:r>
              <a:rPr lang="en-US" sz="2000" dirty="0" err="1" smtClean="0">
                <a:solidFill>
                  <a:prstClr val="white"/>
                </a:solidFill>
              </a:rPr>
              <a:t>halen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Strenge</a:t>
            </a:r>
            <a:r>
              <a:rPr lang="en-US" sz="2000" dirty="0" smtClean="0">
                <a:solidFill>
                  <a:prstClr val="white"/>
                </a:solidFill>
              </a:rPr>
              <a:t> regels</a:t>
            </a:r>
            <a:r>
              <a:rPr lang="nl-NL" sz="2000" dirty="0" smtClean="0">
                <a:solidFill>
                  <a:prstClr val="white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Beide partners min 21 jaar zijn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Examen inburgering halen.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Beide partners moeten het minimumloon aan inkomen hebben.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Kinderen alleen toegelaten onder de 18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1419622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3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Wordt je geboren als de persoon die je later wordt, of wordt je gedurende je leven veranderd?</a:t>
            </a:r>
            <a:endParaRPr lang="nl-NL" sz="2000" dirty="0">
              <a:solidFill>
                <a:schemeClr val="bg1"/>
              </a:solidFill>
            </a:endParaRPr>
          </a:p>
          <a:p>
            <a:endParaRPr lang="nl-NL" sz="2000" dirty="0" smtClean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Nature of </a:t>
            </a:r>
            <a:r>
              <a:rPr lang="nl-NL" sz="2000" u="sng" dirty="0" err="1" smtClean="0">
                <a:solidFill>
                  <a:schemeClr val="bg1"/>
                </a:solidFill>
              </a:rPr>
              <a:t>Nurture</a:t>
            </a:r>
            <a:r>
              <a:rPr lang="nl-NL" sz="2000" u="sng" dirty="0" smtClean="0">
                <a:solidFill>
                  <a:schemeClr val="bg1"/>
                </a:solidFill>
              </a:rPr>
              <a:t> debat</a:t>
            </a:r>
            <a:endParaRPr lang="nl-NL" sz="2000" dirty="0" smtClean="0">
              <a:solidFill>
                <a:schemeClr val="bg1"/>
              </a:solidFill>
            </a:endParaRP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smtClean="0">
                <a:solidFill>
                  <a:schemeClr val="bg1"/>
                </a:solidFill>
              </a:rPr>
              <a:t>Nature</a:t>
            </a:r>
            <a:r>
              <a:rPr lang="nl-NL" sz="2000" dirty="0" smtClean="0">
                <a:solidFill>
                  <a:schemeClr val="bg1"/>
                </a:solidFill>
              </a:rPr>
              <a:t>: Ons gedrag wordt bepaald door aangeboren eigenschappen</a:t>
            </a:r>
          </a:p>
          <a:p>
            <a:endParaRPr lang="nl-NL" sz="2000" u="sng" dirty="0">
              <a:solidFill>
                <a:schemeClr val="bg1"/>
              </a:solidFill>
            </a:endParaRPr>
          </a:p>
          <a:p>
            <a:r>
              <a:rPr lang="nl-NL" sz="2000" u="sng" dirty="0" err="1" smtClean="0">
                <a:solidFill>
                  <a:schemeClr val="bg1"/>
                </a:solidFill>
              </a:rPr>
              <a:t>Nurture</a:t>
            </a:r>
            <a:r>
              <a:rPr lang="nl-NL" sz="2000" dirty="0" smtClean="0">
                <a:solidFill>
                  <a:schemeClr val="bg1"/>
                </a:solidFill>
              </a:rPr>
              <a:t>: Ons gedrag wordt aangeleerd.</a:t>
            </a:r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6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103164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11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prstClr val="white"/>
                </a:solidFill>
              </a:rPr>
              <a:t>Vluchtelingen</a:t>
            </a:r>
            <a:r>
              <a:rPr lang="nl-NL" sz="2000" dirty="0" smtClean="0">
                <a:solidFill>
                  <a:prstClr val="white"/>
                </a:solidFill>
              </a:rPr>
              <a:t>: mensen die in eigen land worden vervolgd vanwege geloof, politieke overtuiging of seksuele geaardheid. Of op de vlucht zijn voor oorlogsgeweld.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Vluchtelingen kunnen in een ander land </a:t>
            </a:r>
            <a:r>
              <a:rPr lang="nl-NL" sz="2000" u="sng" dirty="0" smtClean="0">
                <a:solidFill>
                  <a:prstClr val="white"/>
                </a:solidFill>
              </a:rPr>
              <a:t>asiel</a:t>
            </a:r>
            <a:r>
              <a:rPr lang="nl-NL" sz="2000" dirty="0" smtClean="0">
                <a:solidFill>
                  <a:prstClr val="white"/>
                </a:solidFill>
              </a:rPr>
              <a:t> aanvragen.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Nederland: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Per jaar gemiddeld 15,000 </a:t>
            </a:r>
            <a:r>
              <a:rPr lang="nl-NL" sz="2000" dirty="0" err="1" smtClean="0">
                <a:solidFill>
                  <a:prstClr val="white"/>
                </a:solidFill>
              </a:rPr>
              <a:t>vuchtelingen</a:t>
            </a:r>
            <a:r>
              <a:rPr lang="nl-NL" sz="2000" dirty="0" smtClean="0">
                <a:solidFill>
                  <a:prstClr val="white"/>
                </a:solidFill>
              </a:rPr>
              <a:t> asiel.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Gemiddeld 4000 krijgen elk jaar verblijfsvergunning (rest moet terug)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4. Culturele Diversiteit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Hoe kunnen cultuurverschillen tot conflicten leiden?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Welke strategieën kan de overheid hierbij hanteren?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We bekijken cultuurverschillen vanuit vier onderwerpen: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Emancipatie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Bestuur en gezag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Huwelijk en seks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prstClr val="white"/>
                </a:solidFill>
              </a:rPr>
              <a:t>Opvoeding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Emancipatie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In Nederland: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Gelijkberechtiging</a:t>
            </a:r>
            <a:r>
              <a:rPr lang="nl-NL" sz="2000" dirty="0" smtClean="0">
                <a:solidFill>
                  <a:prstClr val="white"/>
                </a:solidFill>
              </a:rPr>
              <a:t>(gelijk voor het recht) voor vrouwen en homoseksuelen.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Sommige culturen in Nederland staan hier negatief tegenover: Sommige Gereformeerde christenen (de SGP) en moslims.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Bestuur en Gezag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In Nederland: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Overheid bestuurt het land </a:t>
            </a:r>
            <a:r>
              <a:rPr lang="nl-NL" sz="2000" u="sng" dirty="0" smtClean="0">
                <a:solidFill>
                  <a:prstClr val="white"/>
                </a:solidFill>
              </a:rPr>
              <a:t>rationeel</a:t>
            </a:r>
            <a:r>
              <a:rPr lang="nl-NL" sz="2000" dirty="0" smtClean="0">
                <a:solidFill>
                  <a:prstClr val="white"/>
                </a:solidFill>
              </a:rPr>
              <a:t>: een zo logisch mogelijke manier. Formeel en via bureaucratie.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Niet altijd even persoonlijk…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Andere culturen:</a:t>
            </a:r>
            <a:r>
              <a:rPr lang="nl-NL" sz="2000" u="sng" dirty="0" smtClean="0">
                <a:solidFill>
                  <a:prstClr val="white"/>
                </a:solidFill>
              </a:rPr>
              <a:t> traditioneel en charismatisch gezag:</a:t>
            </a:r>
            <a:r>
              <a:rPr lang="nl-NL" sz="2000" dirty="0" smtClean="0">
                <a:solidFill>
                  <a:prstClr val="white"/>
                </a:solidFill>
              </a:rPr>
              <a:t> vriendendiensten en voorkeursbehandeling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07" y="1847207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Huwelijk en Seks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Veel culturen: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Strenge regels over relaties, huwelijk en seks.  Ouders bemoeien zich met partnerkeuze.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Nederlandse cultuur is daarin vrijer. Voor jonge </a:t>
            </a:r>
            <a:r>
              <a:rPr lang="nl-NL" sz="2000" u="sng" dirty="0" smtClean="0">
                <a:solidFill>
                  <a:prstClr val="white"/>
                </a:solidFill>
              </a:rPr>
              <a:t>tweede generatie</a:t>
            </a:r>
            <a:r>
              <a:rPr lang="nl-NL" sz="2000" dirty="0" smtClean="0">
                <a:solidFill>
                  <a:prstClr val="white"/>
                </a:solidFill>
              </a:rPr>
              <a:t> allochtonen is het daarom soms lastig kiezen tussen verschillende culturen.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76" y="192367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Opvoeding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In Nederland: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Kinderen krijgen vrijheid in opvoeding: slaan en lijfstraffen niet door velen geaccepteerd. </a:t>
            </a:r>
            <a:r>
              <a:rPr lang="nl-NL" sz="2000" u="sng" dirty="0" smtClean="0">
                <a:solidFill>
                  <a:prstClr val="white"/>
                </a:solidFill>
              </a:rPr>
              <a:t>Democratische</a:t>
            </a:r>
            <a:r>
              <a:rPr lang="nl-NL" sz="2000" dirty="0" smtClean="0">
                <a:solidFill>
                  <a:prstClr val="white"/>
                </a:solidFill>
              </a:rPr>
              <a:t> manier van opvoeden.</a:t>
            </a: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Veel religies vinden een strenge opvoeding met lijfstraffen nog wel geaccepteerd.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08" y="2429821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prstClr val="white"/>
                </a:solidFill>
              </a:rPr>
              <a:t>Wij-</a:t>
            </a:r>
            <a:r>
              <a:rPr lang="nl-NL" sz="2000" u="sng" dirty="0" err="1" smtClean="0">
                <a:solidFill>
                  <a:prstClr val="white"/>
                </a:solidFill>
              </a:rPr>
              <a:t>zijdenken</a:t>
            </a:r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nl-NL" sz="2000" u="sng" dirty="0" smtClean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Wij groep: </a:t>
            </a:r>
            <a:r>
              <a:rPr lang="nl-NL" sz="2000" u="sng" dirty="0" smtClean="0">
                <a:solidFill>
                  <a:prstClr val="white"/>
                </a:solidFill>
              </a:rPr>
              <a:t>in-</a:t>
            </a:r>
            <a:r>
              <a:rPr lang="nl-NL" sz="2000" u="sng" dirty="0" err="1" smtClean="0">
                <a:solidFill>
                  <a:prstClr val="white"/>
                </a:solidFill>
              </a:rPr>
              <a:t>group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Zij groep: </a:t>
            </a:r>
            <a:r>
              <a:rPr lang="nl-NL" sz="2000" u="sng" dirty="0" smtClean="0">
                <a:solidFill>
                  <a:prstClr val="white"/>
                </a:solidFill>
              </a:rPr>
              <a:t>out-</a:t>
            </a:r>
            <a:r>
              <a:rPr lang="nl-NL" sz="2000" u="sng" dirty="0" err="1" smtClean="0">
                <a:solidFill>
                  <a:prstClr val="white"/>
                </a:solidFill>
              </a:rPr>
              <a:t>group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Als die twee groepen uit elkaar groeien noemen we dat </a:t>
            </a:r>
            <a:r>
              <a:rPr lang="nl-NL" sz="2000" u="sng" dirty="0" smtClean="0">
                <a:solidFill>
                  <a:prstClr val="white"/>
                </a:solidFill>
              </a:rPr>
              <a:t>polarisatie.</a:t>
            </a: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Als een groep bewust wordt zwart gemaakt noemen we dat </a:t>
            </a:r>
            <a:r>
              <a:rPr lang="nl-NL" sz="2000" u="sng" dirty="0" smtClean="0">
                <a:solidFill>
                  <a:prstClr val="white"/>
                </a:solidFill>
              </a:rPr>
              <a:t>demoniseren.</a:t>
            </a:r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67" y="184537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2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prstClr val="white"/>
                </a:solidFill>
              </a:rPr>
              <a:t>Wat kan de overheid doen met cultuurverschillen?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Dulden</a:t>
            </a:r>
            <a:r>
              <a:rPr lang="nl-NL" sz="2000" dirty="0" smtClean="0">
                <a:solidFill>
                  <a:prstClr val="white"/>
                </a:solidFill>
              </a:rPr>
              <a:t>: accepteren, anderen vrijheid gunnen.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Confronteren en beslechten</a:t>
            </a:r>
            <a:r>
              <a:rPr lang="nl-NL" sz="2000" dirty="0" smtClean="0">
                <a:solidFill>
                  <a:prstClr val="white"/>
                </a:solidFill>
              </a:rPr>
              <a:t>: mensen aanspreken op hun gedrag met het doel dat ze veranderen.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r>
              <a:rPr lang="nl-NL" sz="2000" u="sng" dirty="0" smtClean="0">
                <a:solidFill>
                  <a:prstClr val="white"/>
                </a:solidFill>
              </a:rPr>
              <a:t>Verbieden en handhaven</a:t>
            </a:r>
            <a:r>
              <a:rPr lang="nl-NL" sz="2000" dirty="0" smtClean="0">
                <a:solidFill>
                  <a:prstClr val="white"/>
                </a:solidFill>
              </a:rPr>
              <a:t>: afwijkend gedrag bestraffen.</a:t>
            </a:r>
            <a:endParaRPr lang="nl-NL" sz="2000" u="sng" dirty="0" smtClean="0">
              <a:solidFill>
                <a:prstClr val="white"/>
              </a:solidFill>
            </a:endParaRPr>
          </a:p>
          <a:p>
            <a:endParaRPr lang="nl-NL" sz="2000" u="sng" dirty="0">
              <a:solidFill>
                <a:prstClr val="white"/>
              </a:solidFill>
            </a:endParaRP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151" y="2607803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2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69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39752" y="274954"/>
            <a:ext cx="6192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r>
              <a:rPr lang="nl-NL" sz="2000" dirty="0" smtClean="0">
                <a:solidFill>
                  <a:prstClr val="white"/>
                </a:solidFill>
              </a:rPr>
              <a:t>5. </a:t>
            </a:r>
            <a:r>
              <a:rPr lang="en-US" sz="2000" dirty="0" err="1" smtClean="0">
                <a:solidFill>
                  <a:prstClr val="white"/>
                </a:solidFill>
              </a:rPr>
              <a:t>Vormen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Samenleven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74899"/>
            <a:ext cx="6463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Nature of Nurture?</a:t>
            </a:r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7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 op 1 in onze terugbliklijst: Bart Smit. De jaren &amp;#8216;50 wil nog steeds graag zijn speelgoedfolder teru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40518"/>
            <a:ext cx="3456384" cy="517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0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Manieren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waarop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omgaan</a:t>
            </a:r>
            <a:r>
              <a:rPr lang="en-US" sz="2000" dirty="0" smtClean="0">
                <a:solidFill>
                  <a:prstClr val="white"/>
                </a:solidFill>
              </a:rPr>
              <a:t> met de </a:t>
            </a:r>
            <a:r>
              <a:rPr lang="en-US" sz="2000" dirty="0" err="1" smtClean="0">
                <a:solidFill>
                  <a:prstClr val="white"/>
                </a:solidFill>
              </a:rPr>
              <a:t>culturele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diversiteit</a:t>
            </a:r>
            <a:r>
              <a:rPr lang="en-US" sz="2000" dirty="0" smtClean="0">
                <a:solidFill>
                  <a:prstClr val="white"/>
                </a:solidFill>
              </a:rPr>
              <a:t> in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pluriforme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samenleving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prstClr val="white"/>
                </a:solidFill>
              </a:rPr>
              <a:t>Segregatie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prstClr val="white"/>
                </a:solidFill>
              </a:rPr>
              <a:t>Assimilatie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prstClr val="white"/>
                </a:solidFill>
              </a:rPr>
              <a:t>Integratie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prstClr val="white"/>
                </a:solidFill>
              </a:rPr>
              <a:t>Segregatie</a:t>
            </a:r>
            <a:endParaRPr lang="en-US" sz="2000" dirty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Groepen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leven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met, maar </a:t>
            </a:r>
            <a:r>
              <a:rPr lang="en-US" sz="2000" u="sng" dirty="0" err="1" smtClean="0">
                <a:solidFill>
                  <a:prstClr val="white"/>
                </a:solidFill>
              </a:rPr>
              <a:t>naast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elkaar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783357"/>
            <a:ext cx="864096" cy="753007"/>
          </a:xfrm>
          <a:prstGeom prst="rect">
            <a:avLst/>
          </a:prstGeom>
        </p:spPr>
      </p:pic>
      <p:pic>
        <p:nvPicPr>
          <p:cNvPr id="1026" name="Picture 2" descr="http://www.christenhistorici.nl/photoshow.php?id=1264&amp;type=thum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255" y="1706115"/>
            <a:ext cx="3109194" cy="283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anecrothers.net/politicalprof/wp-content/uploads/2013/05/segregation1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55" y="1992736"/>
            <a:ext cx="3448708" cy="228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9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2. </a:t>
            </a:r>
            <a:r>
              <a:rPr lang="en-US" sz="2000" dirty="0" err="1" smtClean="0">
                <a:solidFill>
                  <a:prstClr val="white"/>
                </a:solidFill>
              </a:rPr>
              <a:t>Assimilatie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Bevolkingsgroep</a:t>
            </a:r>
            <a:r>
              <a:rPr lang="en-US" sz="2000" dirty="0" smtClean="0">
                <a:solidFill>
                  <a:prstClr val="white"/>
                </a:solidFill>
              </a:rPr>
              <a:t> past </a:t>
            </a:r>
            <a:r>
              <a:rPr lang="en-US" sz="2000" dirty="0" err="1" smtClean="0">
                <a:solidFill>
                  <a:prstClr val="white"/>
                </a:solidFill>
              </a:rPr>
              <a:t>zich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zo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volledig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hun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oorspronkelijke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verdwijnt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vrijwel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volledig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783357"/>
            <a:ext cx="864096" cy="753007"/>
          </a:xfrm>
          <a:prstGeom prst="rect">
            <a:avLst/>
          </a:prstGeom>
        </p:spPr>
      </p:pic>
      <p:pic>
        <p:nvPicPr>
          <p:cNvPr id="2050" name="Picture 2" descr="http://static1.volkskrant.nl/static/photo/2012/9/5/9/20120601104911/media_xl_122607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7"/>
          <a:stretch/>
        </p:blipFill>
        <p:spPr bwMode="auto">
          <a:xfrm>
            <a:off x="2699792" y="1720074"/>
            <a:ext cx="4460118" cy="30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4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3. </a:t>
            </a:r>
            <a:r>
              <a:rPr lang="en-US" sz="2000" dirty="0" err="1" smtClean="0">
                <a:solidFill>
                  <a:prstClr val="white"/>
                </a:solidFill>
              </a:rPr>
              <a:t>Integratie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Bevolkingsgroep</a:t>
            </a:r>
            <a:r>
              <a:rPr lang="en-US" sz="2000" dirty="0" smtClean="0">
                <a:solidFill>
                  <a:prstClr val="white"/>
                </a:solidFill>
              </a:rPr>
              <a:t> past </a:t>
            </a:r>
            <a:r>
              <a:rPr lang="en-US" sz="2000" dirty="0" err="1" smtClean="0">
                <a:solidFill>
                  <a:prstClr val="white"/>
                </a:solidFill>
              </a:rPr>
              <a:t>zich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 maar </a:t>
            </a:r>
            <a:r>
              <a:rPr lang="en-US" sz="2000" dirty="0" err="1" smtClean="0">
                <a:solidFill>
                  <a:prstClr val="white"/>
                </a:solidFill>
              </a:rPr>
              <a:t>behoudt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belangrijke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elementen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eigen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783357"/>
            <a:ext cx="864096" cy="753007"/>
          </a:xfrm>
          <a:prstGeom prst="rect">
            <a:avLst/>
          </a:prstGeom>
        </p:spPr>
      </p:pic>
      <p:pic>
        <p:nvPicPr>
          <p:cNvPr id="3074" name="Picture 2" descr="http://www.kennislink.nl/upload/278406_962_1235559130474-markt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1713730"/>
            <a:ext cx="50482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53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‘Melting pot’ of ‘Salad Bowl’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u="sng" dirty="0">
                <a:solidFill>
                  <a:prstClr val="white"/>
                </a:solidFill>
              </a:rPr>
              <a:t>‘Melting pot</a:t>
            </a:r>
            <a:r>
              <a:rPr lang="en-US" sz="2000" u="sng" dirty="0" smtClean="0">
                <a:solidFill>
                  <a:prstClr val="white"/>
                </a:solidFill>
              </a:rPr>
              <a:t>’</a:t>
            </a:r>
          </a:p>
          <a:p>
            <a:r>
              <a:rPr lang="en-US" sz="2000" dirty="0" err="1" smtClean="0">
                <a:solidFill>
                  <a:prstClr val="white"/>
                </a:solidFill>
              </a:rPr>
              <a:t>Verschillende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versmelten</a:t>
            </a:r>
            <a:r>
              <a:rPr lang="en-US" sz="2000" dirty="0" smtClean="0">
                <a:solidFill>
                  <a:prstClr val="white"/>
                </a:solidFill>
              </a:rPr>
              <a:t> tot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nieuwe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dominante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u="sng" dirty="0" smtClean="0">
                <a:solidFill>
                  <a:prstClr val="white"/>
                </a:solidFill>
              </a:rPr>
              <a:t>‘</a:t>
            </a:r>
            <a:r>
              <a:rPr lang="en-US" sz="2000" u="sng" dirty="0">
                <a:solidFill>
                  <a:prstClr val="white"/>
                </a:solidFill>
              </a:rPr>
              <a:t>Salad Bowl</a:t>
            </a:r>
            <a:r>
              <a:rPr lang="en-US" sz="2000" u="sng" dirty="0" smtClean="0">
                <a:solidFill>
                  <a:prstClr val="white"/>
                </a:solidFill>
              </a:rPr>
              <a:t>’</a:t>
            </a:r>
          </a:p>
          <a:p>
            <a:r>
              <a:rPr lang="en-US" sz="2000" dirty="0" err="1" smtClean="0">
                <a:solidFill>
                  <a:prstClr val="white"/>
                </a:solidFill>
              </a:rPr>
              <a:t>Cultuurgroepen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beinvloeden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elkaar</a:t>
            </a:r>
            <a:r>
              <a:rPr lang="en-US" sz="2000" dirty="0" smtClean="0">
                <a:solidFill>
                  <a:prstClr val="white"/>
                </a:solidFill>
              </a:rPr>
              <a:t> maar </a:t>
            </a:r>
            <a:r>
              <a:rPr lang="en-US" sz="2000" dirty="0" err="1" smtClean="0">
                <a:solidFill>
                  <a:prstClr val="white"/>
                </a:solidFill>
              </a:rPr>
              <a:t>veranderen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ingrijpend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74" y="37958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2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Integratie</a:t>
            </a:r>
            <a:r>
              <a:rPr lang="en-US" sz="2000" dirty="0" smtClean="0">
                <a:solidFill>
                  <a:prstClr val="white"/>
                </a:solidFill>
              </a:rPr>
              <a:t> in Nederland is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altijd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zonder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problemen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Sociale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culturele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verschillen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tussen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groepen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Weinig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laaggeschoolde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migranten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Taalachterstand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nieuwe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Nederlanders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Migranten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komen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vaak</a:t>
            </a:r>
            <a:r>
              <a:rPr lang="en-US" sz="2000" dirty="0" smtClean="0">
                <a:solidFill>
                  <a:prstClr val="white"/>
                </a:solidFill>
              </a:rPr>
              <a:t> in </a:t>
            </a:r>
            <a:r>
              <a:rPr lang="en-US" sz="2000" dirty="0" err="1" smtClean="0">
                <a:solidFill>
                  <a:prstClr val="white"/>
                </a:solidFill>
              </a:rPr>
              <a:t>dezelfde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wijken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terecht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Weinig</a:t>
            </a:r>
            <a:r>
              <a:rPr lang="en-US" sz="2000" dirty="0" smtClean="0">
                <a:solidFill>
                  <a:prstClr val="white"/>
                </a:solidFill>
              </a:rPr>
              <a:t> contact </a:t>
            </a:r>
            <a:r>
              <a:rPr lang="en-US" sz="2000" dirty="0" err="1" smtClean="0">
                <a:solidFill>
                  <a:prstClr val="white"/>
                </a:solidFill>
              </a:rPr>
              <a:t>daarbuiten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Migranten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hebben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vaak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maken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discriminatie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71" y="48351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366268" y="667742"/>
            <a:ext cx="619268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white"/>
                </a:solidFill>
              </a:rPr>
              <a:t>Verplicht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elke</a:t>
            </a:r>
            <a:r>
              <a:rPr lang="en-US" dirty="0" smtClean="0">
                <a:solidFill>
                  <a:prstClr val="white"/>
                </a:solidFill>
              </a:rPr>
              <a:t> dag 1 </a:t>
            </a:r>
            <a:r>
              <a:rPr lang="en-US" dirty="0" err="1" smtClean="0">
                <a:solidFill>
                  <a:prstClr val="white"/>
                </a:solidFill>
              </a:rPr>
              <a:t>uur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gymles</a:t>
            </a:r>
            <a:endParaRPr lang="en-US" dirty="0" smtClean="0">
              <a:solidFill>
                <a:prstClr val="white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white"/>
                </a:solidFill>
              </a:rPr>
              <a:t>Allochtonen</a:t>
            </a:r>
            <a:r>
              <a:rPr lang="en-US" dirty="0" smtClean="0">
                <a:solidFill>
                  <a:prstClr val="white"/>
                </a:solidFill>
              </a:rPr>
              <a:t> die </a:t>
            </a:r>
            <a:r>
              <a:rPr lang="en-US" dirty="0" err="1" smtClean="0">
                <a:solidFill>
                  <a:prstClr val="white"/>
                </a:solidFill>
              </a:rPr>
              <a:t>een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zwaar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misdrijf</a:t>
            </a:r>
            <a:r>
              <a:rPr lang="en-US" dirty="0" smtClean="0">
                <a:solidFill>
                  <a:prstClr val="white"/>
                </a:solidFill>
              </a:rPr>
              <a:t> of </a:t>
            </a:r>
            <a:r>
              <a:rPr lang="en-US" dirty="0" err="1" smtClean="0">
                <a:solidFill>
                  <a:prstClr val="white"/>
                </a:solidFill>
              </a:rPr>
              <a:t>meerdere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lichte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misdrijven</a:t>
            </a:r>
            <a:r>
              <a:rPr lang="en-US" dirty="0" smtClean="0">
                <a:solidFill>
                  <a:prstClr val="white"/>
                </a:solidFill>
              </a:rPr>
              <a:t>, </a:t>
            </a:r>
            <a:r>
              <a:rPr lang="en-US" dirty="0" err="1" smtClean="0">
                <a:solidFill>
                  <a:prstClr val="white"/>
                </a:solidFill>
              </a:rPr>
              <a:t>moeten</a:t>
            </a:r>
            <a:r>
              <a:rPr lang="en-US" dirty="0" smtClean="0">
                <a:solidFill>
                  <a:prstClr val="white"/>
                </a:solidFill>
              </a:rPr>
              <a:t> het land </a:t>
            </a:r>
            <a:r>
              <a:rPr lang="en-US" dirty="0" err="1" smtClean="0">
                <a:solidFill>
                  <a:prstClr val="white"/>
                </a:solidFill>
              </a:rPr>
              <a:t>uit</a:t>
            </a:r>
            <a:endParaRPr lang="en-US" dirty="0" smtClean="0">
              <a:solidFill>
                <a:prstClr val="white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white"/>
                </a:solidFill>
              </a:rPr>
              <a:t>Gratis </a:t>
            </a:r>
            <a:r>
              <a:rPr lang="en-US" dirty="0" err="1" smtClean="0">
                <a:solidFill>
                  <a:prstClr val="white"/>
                </a:solidFill>
              </a:rPr>
              <a:t>openbaar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vervoer</a:t>
            </a:r>
            <a:endParaRPr lang="en-US" dirty="0" smtClean="0">
              <a:solidFill>
                <a:prstClr val="white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white"/>
                </a:solidFill>
              </a:rPr>
              <a:t>Minder geld </a:t>
            </a:r>
            <a:r>
              <a:rPr lang="en-US" dirty="0" err="1" smtClean="0">
                <a:solidFill>
                  <a:prstClr val="white"/>
                </a:solidFill>
              </a:rPr>
              <a:t>naar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asielzoekers</a:t>
            </a:r>
            <a:r>
              <a:rPr lang="en-US" dirty="0" smtClean="0">
                <a:solidFill>
                  <a:prstClr val="white"/>
                </a:solidFill>
              </a:rPr>
              <a:t> en </a:t>
            </a:r>
            <a:r>
              <a:rPr lang="en-US" dirty="0" err="1" smtClean="0">
                <a:solidFill>
                  <a:prstClr val="white"/>
                </a:solidFill>
              </a:rPr>
              <a:t>meer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naar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ouderen</a:t>
            </a:r>
            <a:r>
              <a:rPr lang="en-US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white"/>
                </a:solidFill>
              </a:rPr>
              <a:t>Alcoholgrens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naar</a:t>
            </a:r>
            <a:r>
              <a:rPr lang="en-US" dirty="0" smtClean="0">
                <a:solidFill>
                  <a:prstClr val="white"/>
                </a:solidFill>
              </a:rPr>
              <a:t> 16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white"/>
                </a:solidFill>
              </a:rPr>
              <a:t>Alle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scholen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een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uur</a:t>
            </a:r>
            <a:r>
              <a:rPr lang="en-US" dirty="0" smtClean="0">
                <a:solidFill>
                  <a:prstClr val="white"/>
                </a:solidFill>
              </a:rPr>
              <a:t> later </a:t>
            </a:r>
            <a:r>
              <a:rPr lang="en-US" dirty="0" err="1" smtClean="0">
                <a:solidFill>
                  <a:prstClr val="white"/>
                </a:solidFill>
              </a:rPr>
              <a:t>beginnen</a:t>
            </a:r>
            <a:r>
              <a:rPr lang="en-US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white"/>
                </a:solidFill>
              </a:rPr>
              <a:t>De </a:t>
            </a:r>
            <a:r>
              <a:rPr lang="en-US" dirty="0" err="1" smtClean="0">
                <a:solidFill>
                  <a:prstClr val="white"/>
                </a:solidFill>
              </a:rPr>
              <a:t>koning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moet</a:t>
            </a:r>
            <a:r>
              <a:rPr lang="en-US" dirty="0" smtClean="0">
                <a:solidFill>
                  <a:prstClr val="white"/>
                </a:solidFill>
              </a:rPr>
              <a:t> absolute </a:t>
            </a:r>
            <a:r>
              <a:rPr lang="en-US" dirty="0" err="1" smtClean="0">
                <a:solidFill>
                  <a:prstClr val="white"/>
                </a:solidFill>
              </a:rPr>
              <a:t>macht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krijgen</a:t>
            </a:r>
            <a:r>
              <a:rPr lang="en-US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white"/>
                </a:solidFill>
              </a:rPr>
              <a:t>XTC </a:t>
            </a:r>
            <a:r>
              <a:rPr lang="en-US" dirty="0" err="1" smtClean="0">
                <a:solidFill>
                  <a:prstClr val="white"/>
                </a:solidFill>
              </a:rPr>
              <a:t>moet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legaal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worden</a:t>
            </a:r>
            <a:r>
              <a:rPr lang="en-US" dirty="0" smtClean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934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339752" y="274954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267744" y="0"/>
            <a:ext cx="619268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white"/>
                </a:solidFill>
              </a:rPr>
              <a:t>Iedereen</a:t>
            </a:r>
            <a:r>
              <a:rPr lang="en-US" dirty="0" smtClean="0">
                <a:solidFill>
                  <a:prstClr val="white"/>
                </a:solidFill>
              </a:rPr>
              <a:t> is donor, </a:t>
            </a:r>
            <a:r>
              <a:rPr lang="en-US" dirty="0" err="1" smtClean="0">
                <a:solidFill>
                  <a:prstClr val="white"/>
                </a:solidFill>
              </a:rPr>
              <a:t>tenzij</a:t>
            </a:r>
            <a:r>
              <a:rPr lang="en-US" dirty="0" smtClean="0">
                <a:solidFill>
                  <a:prstClr val="white"/>
                </a:solidFill>
              </a:rPr>
              <a:t> je </a:t>
            </a:r>
            <a:r>
              <a:rPr lang="en-US" dirty="0" err="1" smtClean="0">
                <a:solidFill>
                  <a:prstClr val="white"/>
                </a:solidFill>
              </a:rPr>
              <a:t>zelf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 err="1" smtClean="0">
                <a:solidFill>
                  <a:prstClr val="white"/>
                </a:solidFill>
              </a:rPr>
              <a:t>aangeeft</a:t>
            </a:r>
            <a:r>
              <a:rPr lang="en-US" dirty="0" smtClean="0">
                <a:solidFill>
                  <a:prstClr val="white"/>
                </a:solidFill>
              </a:rPr>
              <a:t> van </a:t>
            </a:r>
            <a:r>
              <a:rPr lang="en-US" dirty="0" err="1" smtClean="0">
                <a:solidFill>
                  <a:prstClr val="white"/>
                </a:solidFill>
              </a:rPr>
              <a:t>niet</a:t>
            </a:r>
            <a:r>
              <a:rPr lang="en-US" dirty="0" smtClean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72" y="19956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Sociale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Cohesie</a:t>
            </a:r>
            <a:r>
              <a:rPr lang="en-US" sz="2000" dirty="0" smtClean="0">
                <a:solidFill>
                  <a:prstClr val="white"/>
                </a:solidFill>
              </a:rPr>
              <a:t>: de mate </a:t>
            </a:r>
            <a:r>
              <a:rPr lang="en-US" sz="2000" dirty="0" err="1" smtClean="0">
                <a:solidFill>
                  <a:prstClr val="white"/>
                </a:solidFill>
              </a:rPr>
              <a:t>waarin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elkaar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hebben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Daar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veel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weinig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74" y="3795886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79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Verschillende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soorten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Affectieve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Economische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Cognitieve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Politieke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Lopen</a:t>
            </a:r>
            <a:r>
              <a:rPr lang="en-US" sz="2000" dirty="0" smtClean="0">
                <a:solidFill>
                  <a:prstClr val="white"/>
                </a:solidFill>
              </a:rPr>
              <a:t> constant door </a:t>
            </a:r>
            <a:r>
              <a:rPr lang="en-US" sz="2000" dirty="0" err="1" smtClean="0">
                <a:solidFill>
                  <a:prstClr val="white"/>
                </a:solidFill>
              </a:rPr>
              <a:t>elkaar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heen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1760" y="87303"/>
            <a:ext cx="6463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Nature of Nurture?</a:t>
            </a:r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8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5.media.tumblr.com/aca49bb4815987be4dfa408bab2daa4f/tumblr_mvoynm1uLa1s71tbxo1_12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3"/>
          <a:stretch/>
        </p:blipFill>
        <p:spPr bwMode="auto">
          <a:xfrm>
            <a:off x="2244761" y="514425"/>
            <a:ext cx="6797212" cy="456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09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Affectieve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Emotionele</a:t>
            </a:r>
            <a:r>
              <a:rPr lang="en-US" sz="2000" dirty="0" smtClean="0">
                <a:solidFill>
                  <a:prstClr val="white"/>
                </a:solidFill>
              </a:rPr>
              <a:t> band </a:t>
            </a:r>
            <a:r>
              <a:rPr lang="en-US" sz="2000" dirty="0" err="1" smtClean="0">
                <a:solidFill>
                  <a:prstClr val="white"/>
                </a:solidFill>
              </a:rPr>
              <a:t>tussen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vriendengroep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sportclub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kerkgemeenschap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De </a:t>
            </a:r>
            <a:r>
              <a:rPr lang="en-US" sz="2000" dirty="0" err="1" smtClean="0">
                <a:solidFill>
                  <a:prstClr val="white"/>
                </a:solidFill>
              </a:rPr>
              <a:t>affectieve</a:t>
            </a:r>
            <a:r>
              <a:rPr lang="en-US" sz="2000" dirty="0" smtClean="0">
                <a:solidFill>
                  <a:prstClr val="white"/>
                </a:solidFill>
              </a:rPr>
              <a:t> binding </a:t>
            </a:r>
            <a:r>
              <a:rPr lang="en-US" sz="2000" dirty="0" err="1" smtClean="0">
                <a:solidFill>
                  <a:prstClr val="white"/>
                </a:solidFill>
              </a:rPr>
              <a:t>kan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zowel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positief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negatief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Kan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ook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leiden</a:t>
            </a:r>
            <a:r>
              <a:rPr lang="en-US" sz="2000" dirty="0" smtClean="0">
                <a:solidFill>
                  <a:prstClr val="white"/>
                </a:solidFill>
              </a:rPr>
              <a:t> tot </a:t>
            </a:r>
            <a:r>
              <a:rPr lang="en-US" sz="2000" dirty="0" err="1" smtClean="0">
                <a:solidFill>
                  <a:prstClr val="white"/>
                </a:solidFill>
              </a:rPr>
              <a:t>wij-zij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denken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9" y="156363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Economische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Financiele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afhankelijkheid</a:t>
            </a:r>
            <a:r>
              <a:rPr lang="en-US" sz="2000" dirty="0" smtClean="0">
                <a:solidFill>
                  <a:prstClr val="white"/>
                </a:solidFill>
              </a:rPr>
              <a:t>. Via </a:t>
            </a:r>
            <a:r>
              <a:rPr lang="en-US" sz="2000" dirty="0" err="1" smtClean="0">
                <a:solidFill>
                  <a:prstClr val="white"/>
                </a:solidFill>
              </a:rPr>
              <a:t>werk</a:t>
            </a:r>
            <a:r>
              <a:rPr lang="en-US" sz="2000" dirty="0" smtClean="0">
                <a:solidFill>
                  <a:prstClr val="white"/>
                </a:solidFill>
              </a:rPr>
              <a:t> maar </a:t>
            </a:r>
            <a:r>
              <a:rPr lang="en-US" sz="2000" dirty="0" err="1" smtClean="0">
                <a:solidFill>
                  <a:prstClr val="white"/>
                </a:solidFill>
              </a:rPr>
              <a:t>ook</a:t>
            </a:r>
            <a:r>
              <a:rPr lang="en-US" sz="2000" dirty="0" smtClean="0">
                <a:solidFill>
                  <a:prstClr val="white"/>
                </a:solidFill>
              </a:rPr>
              <a:t> via het </a:t>
            </a:r>
            <a:r>
              <a:rPr lang="en-US" sz="2000" dirty="0" err="1" smtClean="0">
                <a:solidFill>
                  <a:prstClr val="white"/>
                </a:solidFill>
              </a:rPr>
              <a:t>uitgeven</a:t>
            </a:r>
            <a:r>
              <a:rPr lang="en-US" sz="2000" dirty="0" smtClean="0">
                <a:solidFill>
                  <a:prstClr val="white"/>
                </a:solidFill>
              </a:rPr>
              <a:t> van geld.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Deze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ook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geglobaliseerd</a:t>
            </a:r>
            <a:r>
              <a:rPr lang="en-US" sz="2000" dirty="0" smtClean="0">
                <a:solidFill>
                  <a:prstClr val="white"/>
                </a:solidFill>
              </a:rPr>
              <a:t>. Over de </a:t>
            </a:r>
            <a:r>
              <a:rPr lang="en-US" sz="2000" dirty="0" err="1" smtClean="0">
                <a:solidFill>
                  <a:prstClr val="white"/>
                </a:solidFill>
              </a:rPr>
              <a:t>hele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wereld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9" y="156363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Cognitieve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Overdragen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kennis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scholing</a:t>
            </a:r>
            <a:r>
              <a:rPr lang="en-US" sz="2000" dirty="0" smtClean="0">
                <a:solidFill>
                  <a:prstClr val="white"/>
                </a:solidFill>
              </a:rPr>
              <a:t>, internet, </a:t>
            </a:r>
            <a:r>
              <a:rPr lang="en-US" sz="2000" dirty="0" err="1" smtClean="0">
                <a:solidFill>
                  <a:prstClr val="white"/>
                </a:solidFill>
              </a:rPr>
              <a:t>gezin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Historische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kennis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sociale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cohesie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bieden</a:t>
            </a:r>
            <a:r>
              <a:rPr lang="en-US" sz="2000" dirty="0" smtClean="0">
                <a:solidFill>
                  <a:prstClr val="white"/>
                </a:solidFill>
              </a:rPr>
              <a:t>: het </a:t>
            </a:r>
            <a:r>
              <a:rPr lang="en-US" sz="2000" dirty="0" err="1" smtClean="0">
                <a:solidFill>
                  <a:prstClr val="white"/>
                </a:solidFill>
              </a:rPr>
              <a:t>gevoel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gedeelde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geschiedenis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u="sng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9" y="156363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2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Politieke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bindingen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Machtsverhouding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afhankelijkheid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overheid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politie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pensioenen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Sociaal</a:t>
            </a:r>
            <a:r>
              <a:rPr lang="en-US" sz="2000" u="sng" dirty="0" smtClean="0">
                <a:solidFill>
                  <a:prstClr val="white"/>
                </a:solidFill>
              </a:rPr>
              <a:t> contract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overeenstemming</a:t>
            </a:r>
            <a:r>
              <a:rPr lang="en-US" sz="2000" dirty="0" smtClean="0">
                <a:solidFill>
                  <a:prstClr val="white"/>
                </a:solidFill>
              </a:rPr>
              <a:t> over de regels die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iedereen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gelden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9" y="1563638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0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0" y="955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prstClr val="white"/>
                </a:solidFill>
              </a:rPr>
              <a:t>Nederlands </a:t>
            </a:r>
            <a:r>
              <a:rPr lang="en-US" sz="2000" u="sng" dirty="0" err="1" smtClean="0">
                <a:solidFill>
                  <a:prstClr val="white"/>
                </a:solidFill>
              </a:rPr>
              <a:t>integratiebeleid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In het begin:</a:t>
            </a: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Passief: geen nadruk op leren Nederlandse taal en Cultuur.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Vanuit </a:t>
            </a:r>
            <a:r>
              <a:rPr lang="en-US" sz="2000" u="sng" dirty="0" smtClean="0">
                <a:solidFill>
                  <a:prstClr val="white"/>
                </a:solidFill>
              </a:rPr>
              <a:t>cultuurrelativisme</a:t>
            </a:r>
            <a:r>
              <a:rPr lang="en-US" sz="2000" dirty="0" smtClean="0">
                <a:solidFill>
                  <a:prstClr val="white"/>
                </a:solidFill>
              </a:rPr>
              <a:t>: de ene cultuur is niet beter of belangerijker dan de ander.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Gevolg: Allochtonen konden zich moeilijk aanpassen aan Nederlandse cultuur, jongeren kwamen in problemen op school, geen goede opleiding en dus eerder criminaliteit.</a:t>
            </a:r>
          </a:p>
          <a:p>
            <a:endParaRPr lang="en-US" sz="2000" u="sng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984" y="239188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- </a:t>
            </a:r>
            <a:r>
              <a:rPr lang="en-US" sz="2000" dirty="0" err="1" smtClean="0">
                <a:solidFill>
                  <a:prstClr val="white"/>
                </a:solidFill>
              </a:rPr>
              <a:t>Nederlands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integratiebeleid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Pas in </a:t>
            </a:r>
            <a:r>
              <a:rPr lang="en-US" sz="2000" dirty="0" err="1" smtClean="0">
                <a:solidFill>
                  <a:prstClr val="white"/>
                </a:solidFill>
              </a:rPr>
              <a:t>jaren</a:t>
            </a:r>
            <a:r>
              <a:rPr lang="en-US" sz="2000" dirty="0" smtClean="0">
                <a:solidFill>
                  <a:prstClr val="white"/>
                </a:solidFill>
              </a:rPr>
              <a:t> ‘80 en ‘90 </a:t>
            </a:r>
            <a:r>
              <a:rPr lang="en-US" sz="2000" dirty="0" err="1" smtClean="0">
                <a:solidFill>
                  <a:prstClr val="white"/>
                </a:solidFill>
              </a:rPr>
              <a:t>ging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overheid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zich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actiever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inzetten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Bestrijding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r>
              <a:rPr lang="en-US" sz="2000" dirty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Werkloosheid</a:t>
            </a:r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Taalachterstanden</a:t>
            </a:r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Verwaarloosde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achterstandswijken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72" y="3144891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Pas in </a:t>
            </a:r>
            <a:r>
              <a:rPr lang="en-US" sz="2000" dirty="0" err="1" smtClean="0">
                <a:solidFill>
                  <a:prstClr val="white"/>
                </a:solidFill>
              </a:rPr>
              <a:t>jaren</a:t>
            </a:r>
            <a:r>
              <a:rPr lang="en-US" sz="2000" dirty="0" smtClean="0">
                <a:solidFill>
                  <a:prstClr val="white"/>
                </a:solidFill>
              </a:rPr>
              <a:t> ‘80 en ‘90 </a:t>
            </a:r>
            <a:r>
              <a:rPr lang="en-US" sz="2000" dirty="0" err="1" smtClean="0">
                <a:solidFill>
                  <a:prstClr val="white"/>
                </a:solidFill>
              </a:rPr>
              <a:t>ging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overheid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zich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actiever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inzetten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Bestrijding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r>
              <a:rPr lang="en-US" sz="2000" dirty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Werkeloosheid</a:t>
            </a:r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Taalachterstanden</a:t>
            </a:r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	</a:t>
            </a:r>
            <a:r>
              <a:rPr lang="en-US" sz="2000" dirty="0" err="1" smtClean="0">
                <a:solidFill>
                  <a:prstClr val="white"/>
                </a:solidFill>
              </a:rPr>
              <a:t>Verwaarloosde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achterstandswijken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72" y="3144891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Vanaf</a:t>
            </a:r>
            <a:r>
              <a:rPr lang="en-US" sz="2000" dirty="0" smtClean="0">
                <a:solidFill>
                  <a:prstClr val="white"/>
                </a:solidFill>
              </a:rPr>
              <a:t> 2000 </a:t>
            </a:r>
            <a:r>
              <a:rPr lang="en-US" sz="2000" dirty="0" err="1" smtClean="0">
                <a:solidFill>
                  <a:prstClr val="white"/>
                </a:solidFill>
              </a:rPr>
              <a:t>hardere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toon</a:t>
            </a:r>
            <a:r>
              <a:rPr lang="en-US" sz="2000" dirty="0" smtClean="0">
                <a:solidFill>
                  <a:prstClr val="white"/>
                </a:solidFill>
              </a:rPr>
              <a:t> over </a:t>
            </a:r>
            <a:r>
              <a:rPr lang="en-US" sz="2000" dirty="0" err="1" smtClean="0">
                <a:solidFill>
                  <a:prstClr val="white"/>
                </a:solidFill>
              </a:rPr>
              <a:t>integratie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Oorzaak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r>
              <a:rPr lang="en-US" sz="2000" dirty="0" err="1" smtClean="0">
                <a:solidFill>
                  <a:prstClr val="white"/>
                </a:solidFill>
              </a:rPr>
              <a:t>Aanslagen</a:t>
            </a:r>
            <a:r>
              <a:rPr lang="en-US" sz="2000" dirty="0" smtClean="0">
                <a:solidFill>
                  <a:prstClr val="white"/>
                </a:solidFill>
              </a:rPr>
              <a:t> 11-september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Gevolgen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r>
              <a:rPr lang="en-US" sz="2000" dirty="0" err="1" smtClean="0">
                <a:solidFill>
                  <a:prstClr val="white"/>
                </a:solidFill>
              </a:rPr>
              <a:t>Partijen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als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Lijst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Pim</a:t>
            </a:r>
            <a:r>
              <a:rPr lang="en-US" sz="2000" dirty="0" smtClean="0">
                <a:solidFill>
                  <a:prstClr val="white"/>
                </a:solidFill>
              </a:rPr>
              <a:t> Fortuyn en later PVV </a:t>
            </a:r>
            <a:r>
              <a:rPr lang="en-US" sz="2000" dirty="0" err="1" smtClean="0">
                <a:solidFill>
                  <a:prstClr val="white"/>
                </a:solidFill>
              </a:rPr>
              <a:t>spreken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multicultureel</a:t>
            </a:r>
            <a:r>
              <a:rPr lang="en-US" sz="2000" u="sng" dirty="0" smtClean="0">
                <a:solidFill>
                  <a:prstClr val="white"/>
                </a:solidFill>
              </a:rPr>
              <a:t> drama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3521394"/>
            <a:ext cx="864096" cy="753007"/>
          </a:xfrm>
          <a:prstGeom prst="rect">
            <a:avLst/>
          </a:prstGeom>
        </p:spPr>
      </p:pic>
      <p:pic>
        <p:nvPicPr>
          <p:cNvPr id="1026" name="Picture 2" descr="http://content.nlkiest.nl/images/xl/2012/05/06/pim-fortuy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7"/>
          <a:stretch/>
        </p:blipFill>
        <p:spPr bwMode="auto">
          <a:xfrm>
            <a:off x="2248258" y="2787774"/>
            <a:ext cx="261112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hbvl.be/ahimgpath/assets_img_gvl/2011/06/23/1908039/geert-wilders-vrijgesproken-op-alle-vlakken-id1837446-1000x800-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949" y="2859782"/>
            <a:ext cx="3370109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31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In het </a:t>
            </a:r>
            <a:r>
              <a:rPr lang="en-US" sz="2000" dirty="0" err="1" smtClean="0">
                <a:solidFill>
                  <a:prstClr val="white"/>
                </a:solidFill>
              </a:rPr>
              <a:t>politieke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debat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wordt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sterk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nadruk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gelegd</a:t>
            </a:r>
            <a:r>
              <a:rPr lang="en-US" sz="2000" dirty="0" smtClean="0">
                <a:solidFill>
                  <a:prstClr val="white"/>
                </a:solidFill>
              </a:rPr>
              <a:t> op </a:t>
            </a:r>
            <a:r>
              <a:rPr lang="en-US" sz="2000" dirty="0" err="1" smtClean="0">
                <a:solidFill>
                  <a:prstClr val="white"/>
                </a:solidFill>
              </a:rPr>
              <a:t>cultuurverschillen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tussen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nieuwkomers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autochtonen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u="sng" dirty="0" err="1" smtClean="0">
                <a:solidFill>
                  <a:prstClr val="white"/>
                </a:solidFill>
              </a:rPr>
              <a:t>culturalisering</a:t>
            </a:r>
            <a:r>
              <a:rPr lang="en-US" sz="2000" dirty="0" smtClean="0">
                <a:solidFill>
                  <a:prstClr val="white"/>
                </a:solidFill>
              </a:rPr>
              <a:t> van het </a:t>
            </a:r>
            <a:r>
              <a:rPr lang="en-US" sz="2000" dirty="0" err="1" smtClean="0">
                <a:solidFill>
                  <a:prstClr val="white"/>
                </a:solidFill>
              </a:rPr>
              <a:t>debat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zij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anders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dus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horen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hier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>
                <a:solidFill>
                  <a:prstClr val="white"/>
                </a:solidFill>
              </a:rPr>
              <a:t>.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77" y="2368407"/>
            <a:ext cx="864096" cy="753007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416932" y="213970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Huidige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situatie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Ontstaan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allochtone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middenklasse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welvarende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allochtonen</a:t>
            </a:r>
            <a:r>
              <a:rPr lang="en-US" sz="2000" dirty="0" smtClean="0">
                <a:solidFill>
                  <a:prstClr val="white"/>
                </a:solidFill>
              </a:rPr>
              <a:t> met </a:t>
            </a:r>
            <a:r>
              <a:rPr lang="en-US" sz="2000" dirty="0" err="1" smtClean="0">
                <a:solidFill>
                  <a:prstClr val="white"/>
                </a:solidFill>
              </a:rPr>
              <a:t>opleiding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baan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89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8. De </a:t>
            </a:r>
            <a:r>
              <a:rPr lang="en-US" sz="2000" dirty="0" err="1">
                <a:solidFill>
                  <a:prstClr val="white"/>
                </a:solidFill>
              </a:rPr>
              <a:t>T</a:t>
            </a:r>
            <a:r>
              <a:rPr lang="en-US" sz="2000" dirty="0" err="1" smtClean="0">
                <a:solidFill>
                  <a:prstClr val="white"/>
                </a:solidFill>
              </a:rPr>
              <a:t>oekomst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352139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1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285250" y="274954"/>
            <a:ext cx="6463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Cultuur bepaalt voor een deel je: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Identiteit</a:t>
            </a:r>
            <a:r>
              <a:rPr lang="nl-NL" sz="2000" dirty="0" smtClean="0">
                <a:solidFill>
                  <a:schemeClr val="bg1"/>
                </a:solidFill>
              </a:rPr>
              <a:t>: hoe je je kleedt, gedraagt en wat je mooi en belangrijk vindt.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smtClean="0">
                <a:solidFill>
                  <a:schemeClr val="bg1"/>
                </a:solidFill>
              </a:rPr>
              <a:t>Referentiekader</a:t>
            </a:r>
            <a:r>
              <a:rPr lang="nl-NL" sz="2000" dirty="0" smtClean="0">
                <a:solidFill>
                  <a:schemeClr val="bg1"/>
                </a:solidFill>
              </a:rPr>
              <a:t>: Je kijk op de wereld, wat je normaal vindt: je waarden en normen.</a:t>
            </a:r>
          </a:p>
          <a:p>
            <a:pPr marL="457200" indent="-457200">
              <a:buFont typeface="+mj-lt"/>
              <a:buAutoNum type="arabicPeriod"/>
            </a:pPr>
            <a:endParaRPr lang="nl-NL" sz="2000" u="sng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u="sng" dirty="0" err="1" smtClean="0">
                <a:solidFill>
                  <a:schemeClr val="bg1"/>
                </a:solidFill>
              </a:rPr>
              <a:t>Gedragsregulerend</a:t>
            </a:r>
            <a:r>
              <a:rPr lang="nl-NL" sz="2000" u="sng" dirty="0" smtClean="0">
                <a:solidFill>
                  <a:schemeClr val="bg1"/>
                </a:solidFill>
              </a:rPr>
              <a:t>: </a:t>
            </a:r>
            <a:r>
              <a:rPr lang="nl-NL" sz="2000" dirty="0" smtClean="0">
                <a:solidFill>
                  <a:schemeClr val="bg1"/>
                </a:solidFill>
              </a:rPr>
              <a:t>cultuur maakt communiceren makkelijker, hierdoor gedragen mensen zich beter.</a:t>
            </a:r>
            <a:endParaRPr lang="nl-NL" sz="2000" u="sng" dirty="0" smtClean="0">
              <a:solidFill>
                <a:schemeClr val="bg1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</a:t>
            </a:fld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103164"/>
            <a:ext cx="864096" cy="753007"/>
          </a:xfrm>
          <a:prstGeom prst="rect">
            <a:avLst/>
          </a:prstGeom>
        </p:spPr>
      </p:pic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90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Twee </a:t>
            </a:r>
            <a:r>
              <a:rPr lang="en-US" sz="2000" dirty="0" err="1" smtClean="0">
                <a:solidFill>
                  <a:prstClr val="white"/>
                </a:solidFill>
              </a:rPr>
              <a:t>actuele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discussies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Moeten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grenzen</a:t>
            </a:r>
            <a:r>
              <a:rPr lang="en-US" sz="2000" dirty="0" smtClean="0">
                <a:solidFill>
                  <a:prstClr val="white"/>
                </a:solidFill>
              </a:rPr>
              <a:t> open </a:t>
            </a:r>
            <a:r>
              <a:rPr lang="en-US" sz="2000" dirty="0" err="1" smtClean="0">
                <a:solidFill>
                  <a:prstClr val="white"/>
                </a:solidFill>
              </a:rPr>
              <a:t>blijven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dicht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Moeten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cultuurverschillen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worden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afgeremd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toegejuicht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Picture 2" descr="http://www.wpclipart.com/medical/symbols/medical_symbols_2/ey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264993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0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91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Grenzen</a:t>
            </a:r>
            <a:r>
              <a:rPr lang="en-US" sz="2000" dirty="0" smtClean="0">
                <a:solidFill>
                  <a:prstClr val="white"/>
                </a:solidFill>
              </a:rPr>
              <a:t> open of </a:t>
            </a:r>
            <a:r>
              <a:rPr lang="en-US" sz="2000" dirty="0" err="1" smtClean="0">
                <a:solidFill>
                  <a:prstClr val="white"/>
                </a:solidFill>
              </a:rPr>
              <a:t>dicht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Sinds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kort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u="sng" dirty="0" err="1" smtClean="0">
                <a:solidFill>
                  <a:prstClr val="white"/>
                </a:solidFill>
              </a:rPr>
              <a:t>restrictief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toelatingsbeleid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niemand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komt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tenzij</a:t>
            </a:r>
            <a:r>
              <a:rPr lang="en-US" sz="2000" dirty="0" smtClean="0">
                <a:solidFill>
                  <a:prstClr val="white"/>
                </a:solidFill>
              </a:rPr>
              <a:t> die </a:t>
            </a:r>
            <a:r>
              <a:rPr lang="en-US" sz="2000" dirty="0" err="1" smtClean="0">
                <a:solidFill>
                  <a:prstClr val="white"/>
                </a:solidFill>
              </a:rPr>
              <a:t>aan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bepaalde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eisen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voldoet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Die </a:t>
            </a:r>
            <a:r>
              <a:rPr lang="en-US" sz="2000" dirty="0" err="1" smtClean="0">
                <a:solidFill>
                  <a:prstClr val="white"/>
                </a:solidFill>
              </a:rPr>
              <a:t>eisen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komen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uit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internationale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verdragen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469" y="2437133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92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Door Nederland </a:t>
            </a:r>
            <a:r>
              <a:rPr lang="en-US" sz="2000" dirty="0" err="1" smtClean="0">
                <a:solidFill>
                  <a:prstClr val="white"/>
                </a:solidFill>
              </a:rPr>
              <a:t>ondertekende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verdragen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1948: </a:t>
            </a:r>
            <a:r>
              <a:rPr lang="en-US" sz="2000" dirty="0" err="1" smtClean="0">
                <a:solidFill>
                  <a:prstClr val="white"/>
                </a:solidFill>
              </a:rPr>
              <a:t>Universele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verklaring</a:t>
            </a:r>
            <a:r>
              <a:rPr lang="en-US" sz="2000" dirty="0" smtClean="0">
                <a:solidFill>
                  <a:prstClr val="white"/>
                </a:solidFill>
              </a:rPr>
              <a:t> van de </a:t>
            </a:r>
            <a:r>
              <a:rPr lang="en-US" sz="2000" dirty="0" err="1" smtClean="0">
                <a:solidFill>
                  <a:prstClr val="white"/>
                </a:solidFill>
              </a:rPr>
              <a:t>Rechten</a:t>
            </a:r>
            <a:r>
              <a:rPr lang="en-US" sz="2000" dirty="0" smtClean="0">
                <a:solidFill>
                  <a:prstClr val="white"/>
                </a:solidFill>
              </a:rPr>
              <a:t> van de </a:t>
            </a:r>
            <a:r>
              <a:rPr lang="en-US" sz="2000" dirty="0" err="1" smtClean="0">
                <a:solidFill>
                  <a:prstClr val="white"/>
                </a:solidFill>
              </a:rPr>
              <a:t>mens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Verbod</a:t>
            </a:r>
            <a:r>
              <a:rPr lang="en-US" sz="2000" dirty="0" smtClean="0">
                <a:solidFill>
                  <a:prstClr val="white"/>
                </a:solidFill>
              </a:rPr>
              <a:t> op </a:t>
            </a:r>
            <a:r>
              <a:rPr lang="en-US" sz="2000" dirty="0" err="1" smtClean="0">
                <a:solidFill>
                  <a:prstClr val="white"/>
                </a:solidFill>
              </a:rPr>
              <a:t>discriminatie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1950 </a:t>
            </a:r>
            <a:r>
              <a:rPr lang="en-US" sz="2000" dirty="0" err="1" smtClean="0">
                <a:solidFill>
                  <a:prstClr val="white"/>
                </a:solidFill>
              </a:rPr>
              <a:t>Europees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verdrag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rechten</a:t>
            </a:r>
            <a:r>
              <a:rPr lang="en-US" sz="2000" dirty="0" smtClean="0">
                <a:solidFill>
                  <a:prstClr val="white"/>
                </a:solidFill>
              </a:rPr>
              <a:t> van de </a:t>
            </a:r>
            <a:r>
              <a:rPr lang="en-US" sz="2000" dirty="0" err="1" smtClean="0">
                <a:solidFill>
                  <a:prstClr val="white"/>
                </a:solidFill>
              </a:rPr>
              <a:t>mens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Recht</a:t>
            </a:r>
            <a:r>
              <a:rPr lang="en-US" sz="2000" dirty="0" smtClean="0">
                <a:solidFill>
                  <a:prstClr val="white"/>
                </a:solidFill>
              </a:rPr>
              <a:t> op </a:t>
            </a:r>
            <a:r>
              <a:rPr lang="en-US" sz="2000" dirty="0" err="1" smtClean="0">
                <a:solidFill>
                  <a:prstClr val="white"/>
                </a:solidFill>
              </a:rPr>
              <a:t>gezinshereniging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1951 VN </a:t>
            </a:r>
            <a:r>
              <a:rPr lang="en-US" sz="2000" dirty="0" err="1" smtClean="0">
                <a:solidFill>
                  <a:prstClr val="white"/>
                </a:solidFill>
              </a:rPr>
              <a:t>Vluchtelingenverdrag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Asielrecht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en </a:t>
            </a:r>
            <a:r>
              <a:rPr lang="en-US" sz="2000" dirty="0" err="1" smtClean="0">
                <a:solidFill>
                  <a:prstClr val="white"/>
                </a:solidFill>
              </a:rPr>
              <a:t>definitie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vluchtelingen</a:t>
            </a:r>
            <a:r>
              <a:rPr lang="en-US" sz="2000" dirty="0" smtClean="0">
                <a:solidFill>
                  <a:prstClr val="white"/>
                </a:solidFill>
              </a:rPr>
              <a:t>/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1992 </a:t>
            </a:r>
            <a:r>
              <a:rPr lang="en-US" sz="2000" dirty="0" err="1" smtClean="0">
                <a:solidFill>
                  <a:prstClr val="white"/>
                </a:solidFill>
              </a:rPr>
              <a:t>Verdrag</a:t>
            </a:r>
            <a:r>
              <a:rPr lang="en-US" sz="2000" dirty="0" smtClean="0">
                <a:solidFill>
                  <a:prstClr val="white"/>
                </a:solidFill>
              </a:rPr>
              <a:t> van Maastricht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white"/>
                </a:solidFill>
              </a:rPr>
              <a:t>Vrij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verkeer</a:t>
            </a:r>
            <a:r>
              <a:rPr lang="en-US" sz="2000" dirty="0" smtClean="0">
                <a:solidFill>
                  <a:prstClr val="white"/>
                </a:solidFill>
              </a:rPr>
              <a:t> van </a:t>
            </a:r>
            <a:r>
              <a:rPr lang="en-US" sz="2000" dirty="0" err="1" smtClean="0">
                <a:solidFill>
                  <a:prstClr val="white"/>
                </a:solidFill>
              </a:rPr>
              <a:t>personen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goederen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binnen</a:t>
            </a:r>
            <a:r>
              <a:rPr lang="en-US" sz="2000" dirty="0" smtClean="0">
                <a:solidFill>
                  <a:prstClr val="white"/>
                </a:solidFill>
              </a:rPr>
              <a:t> EU.</a:t>
            </a: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2076" y="408892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3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93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80% van de </a:t>
            </a:r>
            <a:r>
              <a:rPr lang="en-US" sz="2000" dirty="0" err="1" smtClean="0">
                <a:solidFill>
                  <a:prstClr val="white"/>
                </a:solidFill>
              </a:rPr>
              <a:t>immigranten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kan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naar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binnen</a:t>
            </a:r>
            <a:r>
              <a:rPr lang="en-US" sz="2000" dirty="0" smtClean="0">
                <a:solidFill>
                  <a:prstClr val="white"/>
                </a:solidFill>
              </a:rPr>
              <a:t> door </a:t>
            </a:r>
            <a:r>
              <a:rPr lang="en-US" sz="2000" dirty="0" err="1" smtClean="0">
                <a:solidFill>
                  <a:prstClr val="white"/>
                </a:solidFill>
              </a:rPr>
              <a:t>deze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verdragen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Overige migranten van buiten de EU moeten een </a:t>
            </a:r>
            <a:r>
              <a:rPr lang="en-US" sz="2000" u="sng" dirty="0" smtClean="0">
                <a:solidFill>
                  <a:prstClr val="white"/>
                </a:solidFill>
              </a:rPr>
              <a:t>machtiging tot voorlopig verblijf</a:t>
            </a:r>
            <a:r>
              <a:rPr lang="en-US" sz="2000" dirty="0" smtClean="0">
                <a:solidFill>
                  <a:prstClr val="white"/>
                </a:solidFill>
              </a:rPr>
              <a:t> aanvragen.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Bijv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  <a:r>
              <a:rPr lang="en-US" sz="2000" dirty="0" err="1" smtClean="0">
                <a:solidFill>
                  <a:prstClr val="white"/>
                </a:solidFill>
              </a:rPr>
              <a:t>Arbeidsmigranten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studenten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u="sng" dirty="0" smtClean="0">
                <a:solidFill>
                  <a:prstClr val="white"/>
                </a:solidFill>
              </a:rPr>
              <a:t>expats.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80" y="2090233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94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prstClr val="white"/>
                </a:solidFill>
              </a:rPr>
              <a:t>Antwoord</a:t>
            </a:r>
            <a:r>
              <a:rPr lang="en-US" sz="2000" dirty="0" smtClean="0">
                <a:solidFill>
                  <a:prstClr val="white"/>
                </a:solidFill>
              </a:rPr>
              <a:t> op de </a:t>
            </a:r>
            <a:r>
              <a:rPr lang="en-US" sz="2000" dirty="0" err="1" smtClean="0">
                <a:solidFill>
                  <a:prstClr val="white"/>
                </a:solidFill>
              </a:rPr>
              <a:t>vraag</a:t>
            </a:r>
            <a:r>
              <a:rPr lang="en-US" sz="2000" dirty="0" smtClean="0">
                <a:solidFill>
                  <a:prstClr val="white"/>
                </a:solidFill>
              </a:rPr>
              <a:t>: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Moeten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grenzen</a:t>
            </a:r>
            <a:r>
              <a:rPr lang="en-US" sz="2000" dirty="0" smtClean="0">
                <a:solidFill>
                  <a:prstClr val="white"/>
                </a:solidFill>
              </a:rPr>
              <a:t> open of </a:t>
            </a:r>
            <a:r>
              <a:rPr lang="en-US" sz="2000" dirty="0" err="1" smtClean="0">
                <a:solidFill>
                  <a:prstClr val="white"/>
                </a:solidFill>
              </a:rPr>
              <a:t>dicht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blijven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  <a:endParaRPr lang="nl-NL" sz="2000" dirty="0" smtClean="0">
              <a:solidFill>
                <a:prstClr val="white"/>
              </a:solidFill>
            </a:endParaRPr>
          </a:p>
        </p:txBody>
      </p:sp>
      <p:pic>
        <p:nvPicPr>
          <p:cNvPr id="7" name="Picture 2" descr="http://www.wpclipart.com/medical/symbols/medical_symbols_2/ey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2076" y="4088928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 descr="http://3.bp.blogspot.com/-sKIODp6ohtA/VDA8Eu0kEnI/AAAAAAAACos/rhuc88UfEE4/s320/grenze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72638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47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95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8.2 </a:t>
            </a:r>
            <a:r>
              <a:rPr lang="en-US" sz="2000" dirty="0" err="1" smtClean="0">
                <a:solidFill>
                  <a:prstClr val="white"/>
                </a:solidFill>
              </a:rPr>
              <a:t>Cultuurvisies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Cultuurverschillen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toejuichen</a:t>
            </a:r>
            <a:r>
              <a:rPr lang="en-US" sz="2000" dirty="0" smtClean="0">
                <a:solidFill>
                  <a:prstClr val="white"/>
                </a:solidFill>
              </a:rPr>
              <a:t> of </a:t>
            </a:r>
            <a:r>
              <a:rPr lang="en-US" sz="2000" dirty="0" err="1" smtClean="0">
                <a:solidFill>
                  <a:prstClr val="white"/>
                </a:solidFill>
              </a:rPr>
              <a:t>afremmen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3 </a:t>
            </a:r>
            <a:r>
              <a:rPr lang="en-US" sz="2000" dirty="0" err="1" smtClean="0">
                <a:solidFill>
                  <a:prstClr val="white"/>
                </a:solidFill>
              </a:rPr>
              <a:t>visies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 smtClean="0">
              <a:solidFill>
                <a:prstClr val="white"/>
              </a:solidFill>
            </a:endParaRPr>
          </a:p>
        </p:txBody>
      </p:sp>
      <p:pic>
        <p:nvPicPr>
          <p:cNvPr id="6" name="Picture 2" descr="http://www.wpclipart.com/medical/symbols/medical_symbols_2/ey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2649931"/>
            <a:ext cx="899592" cy="49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8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96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Cultuurrelativisten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Alle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gelijkwaardig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Respect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verschillen</a:t>
            </a:r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>
                <a:solidFill>
                  <a:prstClr val="white"/>
                </a:solidFill>
              </a:rPr>
              <a:t>Je </a:t>
            </a:r>
            <a:r>
              <a:rPr lang="en-US" sz="2000" dirty="0" err="1">
                <a:solidFill>
                  <a:prstClr val="white"/>
                </a:solidFill>
              </a:rPr>
              <a:t>moet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een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cultuur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begrijpen</a:t>
            </a:r>
            <a:r>
              <a:rPr lang="en-US" sz="2000" dirty="0">
                <a:solidFill>
                  <a:prstClr val="white"/>
                </a:solidFill>
              </a:rPr>
              <a:t> door </a:t>
            </a:r>
            <a:r>
              <a:rPr lang="en-US" sz="2000" dirty="0" err="1">
                <a:solidFill>
                  <a:prstClr val="white"/>
                </a:solidFill>
              </a:rPr>
              <a:t>naar</a:t>
            </a:r>
            <a:r>
              <a:rPr lang="en-US" sz="2000" dirty="0">
                <a:solidFill>
                  <a:prstClr val="white"/>
                </a:solidFill>
              </a:rPr>
              <a:t> de context van die </a:t>
            </a:r>
            <a:r>
              <a:rPr lang="en-US" sz="2000" dirty="0" err="1">
                <a:solidFill>
                  <a:prstClr val="white"/>
                </a:solidFill>
              </a:rPr>
              <a:t>cultuur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te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kijken</a:t>
            </a:r>
            <a:r>
              <a:rPr lang="en-US" sz="2000" dirty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Kritiek</a:t>
            </a:r>
            <a:r>
              <a:rPr lang="en-US" sz="2000" dirty="0" smtClean="0">
                <a:solidFill>
                  <a:prstClr val="white"/>
                </a:solidFill>
              </a:rPr>
              <a:t>: je </a:t>
            </a:r>
            <a:r>
              <a:rPr lang="en-US" sz="2000" dirty="0" err="1" smtClean="0">
                <a:solidFill>
                  <a:prstClr val="white"/>
                </a:solidFill>
              </a:rPr>
              <a:t>kunt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alles</a:t>
            </a:r>
            <a:r>
              <a:rPr lang="en-US" sz="2000" dirty="0" smtClean="0">
                <a:solidFill>
                  <a:prstClr val="white"/>
                </a:solidFill>
              </a:rPr>
              <a:t> respect </a:t>
            </a:r>
            <a:r>
              <a:rPr lang="en-US" sz="2000" dirty="0" err="1" smtClean="0">
                <a:solidFill>
                  <a:prstClr val="white"/>
                </a:solidFill>
              </a:rPr>
              <a:t>hebben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wanneer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accepteer</a:t>
            </a:r>
            <a:r>
              <a:rPr lang="en-US" sz="2000" dirty="0" smtClean="0">
                <a:solidFill>
                  <a:prstClr val="white"/>
                </a:solidFill>
              </a:rPr>
              <a:t> je </a:t>
            </a:r>
            <a:r>
              <a:rPr lang="en-US" sz="2000" dirty="0" err="1" smtClean="0">
                <a:solidFill>
                  <a:prstClr val="white"/>
                </a:solidFill>
              </a:rPr>
              <a:t>verschillen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meer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44" y="2207147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97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Cultuuruniversalisten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bepaalde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universele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waarden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zoals</a:t>
            </a:r>
            <a:r>
              <a:rPr lang="en-US" sz="2000" dirty="0" smtClean="0">
                <a:solidFill>
                  <a:prstClr val="white"/>
                </a:solidFill>
              </a:rPr>
              <a:t> de </a:t>
            </a:r>
            <a:r>
              <a:rPr lang="en-US" sz="2000" dirty="0" err="1" smtClean="0">
                <a:solidFill>
                  <a:prstClr val="white"/>
                </a:solidFill>
              </a:rPr>
              <a:t>klassieke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grondrechten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Hoe </a:t>
            </a:r>
            <a:r>
              <a:rPr lang="en-US" sz="2000" dirty="0" err="1" smtClean="0">
                <a:solidFill>
                  <a:prstClr val="white"/>
                </a:solidFill>
              </a:rPr>
              <a:t>meer</a:t>
            </a:r>
            <a:r>
              <a:rPr lang="en-US" sz="2000" dirty="0" smtClean="0">
                <a:solidFill>
                  <a:prstClr val="white"/>
                </a:solidFill>
              </a:rPr>
              <a:t> respect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voor</a:t>
            </a:r>
            <a:r>
              <a:rPr lang="en-US" sz="2000" dirty="0" smtClean="0">
                <a:solidFill>
                  <a:prstClr val="white"/>
                </a:solidFill>
              </a:rPr>
              <a:t> die </a:t>
            </a:r>
            <a:r>
              <a:rPr lang="en-US" sz="2000" dirty="0" err="1" smtClean="0">
                <a:solidFill>
                  <a:prstClr val="white"/>
                </a:solidFill>
              </a:rPr>
              <a:t>waarden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heeft</a:t>
            </a:r>
            <a:r>
              <a:rPr lang="en-US" sz="2000" dirty="0" smtClean="0">
                <a:solidFill>
                  <a:prstClr val="white"/>
                </a:solidFill>
              </a:rPr>
              <a:t> hoe </a:t>
            </a:r>
            <a:r>
              <a:rPr lang="en-US" sz="2000" dirty="0" err="1" smtClean="0">
                <a:solidFill>
                  <a:prstClr val="white"/>
                </a:solidFill>
              </a:rPr>
              <a:t>beter</a:t>
            </a:r>
            <a:r>
              <a:rPr lang="en-US" sz="2000" dirty="0" smtClean="0">
                <a:solidFill>
                  <a:prstClr val="white"/>
                </a:solidFill>
              </a:rPr>
              <a:t> die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is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“Nederland is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beter</a:t>
            </a:r>
            <a:r>
              <a:rPr lang="en-US" sz="2000" dirty="0" smtClean="0">
                <a:solidFill>
                  <a:prstClr val="white"/>
                </a:solidFill>
              </a:rPr>
              <a:t> land </a:t>
            </a:r>
            <a:r>
              <a:rPr lang="en-US" sz="2000" dirty="0" err="1" smtClean="0">
                <a:solidFill>
                  <a:prstClr val="white"/>
                </a:solidFill>
              </a:rPr>
              <a:t>dan</a:t>
            </a:r>
            <a:r>
              <a:rPr lang="en-US" sz="2000" dirty="0" smtClean="0">
                <a:solidFill>
                  <a:prstClr val="white"/>
                </a:solidFill>
              </a:rPr>
              <a:t> Saudi-</a:t>
            </a:r>
            <a:r>
              <a:rPr lang="en-US" sz="2000" dirty="0" err="1" smtClean="0">
                <a:solidFill>
                  <a:prstClr val="white"/>
                </a:solidFill>
              </a:rPr>
              <a:t>Arabië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vanwege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individuele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vrijheid</a:t>
            </a:r>
            <a:r>
              <a:rPr lang="en-US" sz="2000" dirty="0" smtClean="0">
                <a:solidFill>
                  <a:prstClr val="white"/>
                </a:solidFill>
              </a:rPr>
              <a:t> in Nederland.”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Kritiek</a:t>
            </a:r>
            <a:r>
              <a:rPr lang="en-US" sz="2000" dirty="0" smtClean="0">
                <a:solidFill>
                  <a:prstClr val="white"/>
                </a:solidFill>
              </a:rPr>
              <a:t>: Al die </a:t>
            </a:r>
            <a:r>
              <a:rPr lang="en-US" sz="2000" dirty="0" err="1" smtClean="0">
                <a:solidFill>
                  <a:prstClr val="white"/>
                </a:solidFill>
              </a:rPr>
              <a:t>universele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waarden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door </a:t>
            </a:r>
            <a:r>
              <a:rPr lang="en-US" sz="2000" dirty="0" err="1">
                <a:solidFill>
                  <a:prstClr val="white"/>
                </a:solidFill>
              </a:rPr>
              <a:t>W</a:t>
            </a:r>
            <a:r>
              <a:rPr lang="en-US" sz="2000" dirty="0" err="1" smtClean="0">
                <a:solidFill>
                  <a:prstClr val="white"/>
                </a:solidFill>
              </a:rPr>
              <a:t>esterse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landen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bedacht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</a:rPr>
              <a:t>wie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zegt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dat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alles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beter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weten</a:t>
            </a:r>
            <a:r>
              <a:rPr lang="en-US" sz="2000" dirty="0" smtClean="0">
                <a:solidFill>
                  <a:prstClr val="white"/>
                </a:solidFill>
              </a:rPr>
              <a:t>?</a:t>
            </a:r>
            <a:endParaRPr lang="en-US" sz="2000" dirty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56" y="239188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416932" y="282569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 </a:t>
            </a:r>
            <a:endParaRPr lang="en-US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 smtClean="0">
              <a:solidFill>
                <a:prstClr val="whit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nl-NL" sz="2000" dirty="0">
              <a:solidFill>
                <a:prstClr val="white"/>
              </a:solidFill>
            </a:endParaRPr>
          </a:p>
          <a:p>
            <a:endParaRPr lang="nl-NL" sz="2000" dirty="0">
              <a:solidFill>
                <a:prstClr val="white"/>
              </a:solidFill>
            </a:endParaRPr>
          </a:p>
          <a:p>
            <a:endParaRPr lang="nl-NL" sz="2000" dirty="0" smtClean="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z="2400" smtClean="0">
                <a:solidFill>
                  <a:prstClr val="white"/>
                </a:solidFill>
              </a:rPr>
              <a:pPr/>
              <a:t>98</a:t>
            </a:fld>
            <a:endParaRPr lang="nl-NL" sz="2400" dirty="0">
              <a:solidFill>
                <a:prstClr val="white"/>
              </a:solidFill>
            </a:endParaRPr>
          </a:p>
        </p:txBody>
      </p:sp>
      <p:pic>
        <p:nvPicPr>
          <p:cNvPr id="4" name="Picture 4" descr="http://www.ontdekdenhelder.com/wordpress/wp-content/uploads/koningin-beatrix-opent-duinpa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9" r="5286"/>
          <a:stretch/>
        </p:blipFill>
        <p:spPr bwMode="auto">
          <a:xfrm>
            <a:off x="-15244" y="0"/>
            <a:ext cx="2232248" cy="5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2416932" y="259092"/>
            <a:ext cx="61926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>
                <a:solidFill>
                  <a:prstClr val="white"/>
                </a:solidFill>
              </a:rPr>
              <a:t>Cultuurpluralisten</a:t>
            </a:r>
            <a:endParaRPr lang="en-US" sz="2000" u="sng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Cultuurverschillen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maken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samenleving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beter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Ieder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mens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heeft</a:t>
            </a:r>
            <a:r>
              <a:rPr lang="en-US" sz="2000" dirty="0" smtClean="0">
                <a:solidFill>
                  <a:prstClr val="white"/>
                </a:solidFill>
              </a:rPr>
              <a:t> het </a:t>
            </a:r>
            <a:r>
              <a:rPr lang="en-US" sz="2000" dirty="0" err="1" smtClean="0">
                <a:solidFill>
                  <a:prstClr val="white"/>
                </a:solidFill>
              </a:rPr>
              <a:t>recht</a:t>
            </a:r>
            <a:r>
              <a:rPr lang="en-US" sz="2000" dirty="0" smtClean="0">
                <a:solidFill>
                  <a:prstClr val="white"/>
                </a:solidFill>
              </a:rPr>
              <a:t> op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eigen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. 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endParaRPr lang="en-US" sz="2000" dirty="0">
              <a:solidFill>
                <a:prstClr val="white"/>
              </a:solidFill>
            </a:endParaRPr>
          </a:p>
          <a:p>
            <a:endParaRPr lang="en-US" sz="2000" dirty="0" smtClean="0">
              <a:solidFill>
                <a:prstClr val="white"/>
              </a:solidFill>
            </a:endParaRPr>
          </a:p>
          <a:p>
            <a:r>
              <a:rPr lang="en-US" sz="2000" dirty="0" err="1" smtClean="0">
                <a:solidFill>
                  <a:prstClr val="white"/>
                </a:solidFill>
              </a:rPr>
              <a:t>Pluralisten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geloven</a:t>
            </a:r>
            <a:r>
              <a:rPr lang="en-US" sz="2000" dirty="0" smtClean="0">
                <a:solidFill>
                  <a:prstClr val="white"/>
                </a:solidFill>
              </a:rPr>
              <a:t> in </a:t>
            </a:r>
            <a:r>
              <a:rPr lang="en-US" sz="2000" dirty="0" err="1" smtClean="0">
                <a:solidFill>
                  <a:prstClr val="white"/>
                </a:solidFill>
              </a:rPr>
              <a:t>een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u="sng" dirty="0" err="1" smtClean="0">
                <a:solidFill>
                  <a:prstClr val="white"/>
                </a:solidFill>
              </a:rPr>
              <a:t>constructivistisch</a:t>
            </a:r>
            <a:r>
              <a:rPr lang="en-US" sz="2000" u="sng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cultuurbegrip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culturen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staan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nooit</a:t>
            </a:r>
            <a:r>
              <a:rPr lang="en-US" sz="2000" dirty="0" smtClean="0">
                <a:solidFill>
                  <a:prstClr val="white"/>
                </a:solidFill>
              </a:rPr>
              <a:t> vast en </a:t>
            </a:r>
            <a:r>
              <a:rPr lang="en-US" sz="2000" dirty="0" err="1" smtClean="0">
                <a:solidFill>
                  <a:prstClr val="white"/>
                </a:solidFill>
              </a:rPr>
              <a:t>veranderen</a:t>
            </a:r>
            <a:r>
              <a:rPr lang="en-US" sz="2000" dirty="0" smtClean="0">
                <a:solidFill>
                  <a:prstClr val="white"/>
                </a:solidFill>
              </a:rPr>
              <a:t> constant.</a:t>
            </a:r>
          </a:p>
          <a:p>
            <a:endParaRPr lang="en-US" sz="2000" dirty="0">
              <a:solidFill>
                <a:prstClr val="white"/>
              </a:solidFill>
            </a:endParaRPr>
          </a:p>
          <a:p>
            <a:r>
              <a:rPr lang="en-US" sz="2000" dirty="0" smtClean="0">
                <a:solidFill>
                  <a:prstClr val="white"/>
                </a:solidFill>
              </a:rPr>
              <a:t>De </a:t>
            </a:r>
            <a:r>
              <a:rPr lang="en-US" sz="2000" dirty="0" err="1" smtClean="0">
                <a:solidFill>
                  <a:prstClr val="white"/>
                </a:solidFill>
              </a:rPr>
              <a:t>andere</a:t>
            </a:r>
            <a:r>
              <a:rPr lang="en-US" sz="2000" dirty="0" smtClean="0">
                <a:solidFill>
                  <a:prstClr val="white"/>
                </a:solidFill>
              </a:rPr>
              <a:t> twee </a:t>
            </a:r>
            <a:r>
              <a:rPr lang="en-US" sz="2000" dirty="0" err="1" smtClean="0">
                <a:solidFill>
                  <a:prstClr val="white"/>
                </a:solidFill>
              </a:rPr>
              <a:t>strominen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zijn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essistentialistisch</a:t>
            </a:r>
            <a:r>
              <a:rPr lang="en-US" sz="2000" dirty="0" smtClean="0">
                <a:solidFill>
                  <a:prstClr val="white"/>
                </a:solidFill>
              </a:rPr>
              <a:t>: </a:t>
            </a:r>
            <a:r>
              <a:rPr lang="en-US" sz="2000" dirty="0" err="1" smtClean="0">
                <a:solidFill>
                  <a:prstClr val="white"/>
                </a:solidFill>
              </a:rPr>
              <a:t>cultuur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staat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altijdvast</a:t>
            </a:r>
            <a:r>
              <a:rPr lang="en-US" sz="2000" dirty="0" smtClean="0">
                <a:solidFill>
                  <a:prstClr val="white"/>
                </a:solidFill>
              </a:rPr>
              <a:t> en </a:t>
            </a:r>
            <a:r>
              <a:rPr lang="en-US" sz="2000" dirty="0" err="1" smtClean="0">
                <a:solidFill>
                  <a:prstClr val="white"/>
                </a:solidFill>
              </a:rPr>
              <a:t>veranderd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niet</a:t>
            </a:r>
            <a:r>
              <a:rPr lang="en-US" sz="2000" dirty="0" smtClean="0">
                <a:solidFill>
                  <a:prstClr val="white"/>
                </a:solidFill>
              </a:rPr>
              <a:t> </a:t>
            </a:r>
            <a:r>
              <a:rPr lang="en-US" sz="2000" dirty="0" err="1" smtClean="0">
                <a:solidFill>
                  <a:prstClr val="white"/>
                </a:solidFill>
              </a:rPr>
              <a:t>zomaar</a:t>
            </a:r>
            <a:r>
              <a:rPr lang="en-US" sz="2000" dirty="0" smtClean="0">
                <a:solidFill>
                  <a:prstClr val="white"/>
                </a:solidFill>
              </a:rPr>
              <a:t>.</a:t>
            </a:r>
            <a:endParaRPr lang="en-US" sz="2000" dirty="0">
              <a:solidFill>
                <a:prstClr val="white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067694"/>
            <a:ext cx="864096" cy="7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39552" y="195487"/>
            <a:ext cx="7416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Wanneer we maatschappelijke problemen analyseren moeten we </a:t>
            </a:r>
            <a:r>
              <a:rPr lang="nl-NL" u="sng" dirty="0" smtClean="0">
                <a:solidFill>
                  <a:schemeClr val="bg1"/>
                </a:solidFill>
              </a:rPr>
              <a:t>kritisch omgaan met informatie.</a:t>
            </a:r>
          </a:p>
          <a:p>
            <a:endParaRPr lang="nl-NL" u="sng" dirty="0" smtClean="0">
              <a:solidFill>
                <a:schemeClr val="bg1"/>
              </a:solidFill>
            </a:endParaRPr>
          </a:p>
          <a:p>
            <a:endParaRPr lang="nl-NL" u="sng" dirty="0" smtClean="0">
              <a:solidFill>
                <a:schemeClr val="bg1"/>
              </a:solidFill>
            </a:endParaRPr>
          </a:p>
          <a:p>
            <a:r>
              <a:rPr lang="nl-NL" dirty="0" smtClean="0">
                <a:solidFill>
                  <a:schemeClr val="bg1"/>
                </a:solidFill>
              </a:rPr>
              <a:t>Betrouwbaarheid van de bron: wanneer is iets een </a:t>
            </a:r>
            <a:r>
              <a:rPr lang="nl-NL" u="sng" dirty="0" smtClean="0">
                <a:solidFill>
                  <a:schemeClr val="bg1"/>
                </a:solidFill>
              </a:rPr>
              <a:t>feit</a:t>
            </a:r>
            <a:r>
              <a:rPr lang="nl-NL" dirty="0" smtClean="0">
                <a:solidFill>
                  <a:schemeClr val="bg1"/>
                </a:solidFill>
              </a:rPr>
              <a:t> en wanneer een </a:t>
            </a:r>
            <a:r>
              <a:rPr lang="nl-NL" u="sng" dirty="0" smtClean="0">
                <a:solidFill>
                  <a:schemeClr val="bg1"/>
                </a:solidFill>
              </a:rPr>
              <a:t>mening?</a:t>
            </a:r>
            <a:r>
              <a:rPr lang="nl-NL" dirty="0" smtClean="0">
                <a:solidFill>
                  <a:schemeClr val="bg1"/>
                </a:solidFill>
              </a:rPr>
              <a:t> Wanneer is iets </a:t>
            </a:r>
            <a:r>
              <a:rPr lang="nl-NL" u="sng" dirty="0" smtClean="0">
                <a:solidFill>
                  <a:schemeClr val="bg1"/>
                </a:solidFill>
              </a:rPr>
              <a:t>subjectief</a:t>
            </a:r>
            <a:r>
              <a:rPr lang="nl-NL" dirty="0" smtClean="0">
                <a:solidFill>
                  <a:schemeClr val="bg1"/>
                </a:solidFill>
              </a:rPr>
              <a:t> of </a:t>
            </a:r>
            <a:r>
              <a:rPr lang="nl-NL" u="sng" dirty="0" smtClean="0">
                <a:solidFill>
                  <a:schemeClr val="bg1"/>
                </a:solidFill>
              </a:rPr>
              <a:t>objectief?</a:t>
            </a: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463738"/>
            <a:ext cx="2664295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11" y="2610973"/>
            <a:ext cx="289429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9"/>
          <p:cNvSpPr txBox="1"/>
          <p:nvPr/>
        </p:nvSpPr>
        <p:spPr>
          <a:xfrm>
            <a:off x="1331641" y="2301720"/>
            <a:ext cx="255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Subjectief: vooroordelen.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5148064" y="2139702"/>
            <a:ext cx="175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Objectief: feiten.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9096D49-DAE3-40DE-93E0-41688E0A5016}" type="slidenum">
              <a:rPr lang="nl-NL" sz="2400" smtClean="0">
                <a:solidFill>
                  <a:schemeClr val="bg1"/>
                </a:solidFill>
              </a:rPr>
              <a:t>99</a:t>
            </a:fld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5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5712</TotalTime>
  <Words>3541</Words>
  <Application>Microsoft Office PowerPoint</Application>
  <PresentationFormat>Diavoorstelling (16:9)</PresentationFormat>
  <Paragraphs>1443</Paragraphs>
  <Slides>114</Slides>
  <Notes>96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114</vt:i4>
      </vt:variant>
    </vt:vector>
  </HeadingPairs>
  <TitlesOfParts>
    <vt:vector size="115" baseType="lpstr"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Klomp, R.G.M.H. (Ruud)</dc:creator>
  <cp:lastModifiedBy>Ruud Klomp</cp:lastModifiedBy>
  <cp:revision>324</cp:revision>
  <cp:lastPrinted>2013-10-09T10:01:55Z</cp:lastPrinted>
  <dcterms:modified xsi:type="dcterms:W3CDTF">2015-03-05T09:17:39Z</dcterms:modified>
</cp:coreProperties>
</file>